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8" r:id="rId1"/>
  </p:sldMasterIdLst>
  <p:sldIdLst>
    <p:sldId id="256" r:id="rId2"/>
    <p:sldId id="262" r:id="rId3"/>
    <p:sldId id="263" r:id="rId4"/>
    <p:sldId id="264" r:id="rId5"/>
    <p:sldId id="261" r:id="rId6"/>
    <p:sldId id="260" r:id="rId7"/>
    <p:sldId id="259" r:id="rId8"/>
    <p:sldId id="258" r:id="rId9"/>
    <p:sldId id="268" r:id="rId10"/>
    <p:sldId id="267" r:id="rId11"/>
    <p:sldId id="266" r:id="rId12"/>
    <p:sldId id="265" r:id="rId13"/>
    <p:sldId id="270" r:id="rId14"/>
    <p:sldId id="286" r:id="rId15"/>
    <p:sldId id="271" r:id="rId16"/>
    <p:sldId id="269" r:id="rId17"/>
    <p:sldId id="276" r:id="rId18"/>
    <p:sldId id="275" r:id="rId19"/>
    <p:sldId id="273" r:id="rId20"/>
    <p:sldId id="282" r:id="rId21"/>
    <p:sldId id="283" r:id="rId22"/>
    <p:sldId id="278" r:id="rId23"/>
    <p:sldId id="277" r:id="rId24"/>
    <p:sldId id="281" r:id="rId25"/>
    <p:sldId id="280" r:id="rId26"/>
    <p:sldId id="279" r:id="rId27"/>
    <p:sldId id="284" r:id="rId28"/>
    <p:sldId id="287" r:id="rId29"/>
    <p:sldId id="285" r:id="rId30"/>
    <p:sldId id="257" r:id="rId3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0" d="100"/>
          <a:sy n="70" d="100"/>
        </p:scale>
        <p:origin x="714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Relationship Id="rId8" Type="http://schemas.openxmlformats.org/officeDocument/2006/relationships/slide" Target="slides/slide7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png"/></Relationships>
</file>

<file path=ppt/drawings/_rels/vmlDrawing2.v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image" Target="../media/image5.e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15128" y="1788454"/>
            <a:ext cx="8361229" cy="2098226"/>
          </a:xfrm>
        </p:spPr>
        <p:txBody>
          <a:bodyPr anchor="b">
            <a:noAutofit/>
          </a:bodyPr>
          <a:lstStyle>
            <a:lvl1pPr algn="ctr">
              <a:defRPr sz="7200" cap="all" baseline="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79906" y="3956279"/>
            <a:ext cx="6831673" cy="1086237"/>
          </a:xfrm>
        </p:spPr>
        <p:txBody>
          <a:bodyPr>
            <a:normAutofit/>
          </a:bodyPr>
          <a:lstStyle>
            <a:lvl1pPr marL="0" indent="0" algn="ct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  <a:defRPr sz="23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52858" y="6453386"/>
            <a:ext cx="1607944" cy="404614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02FD2DE5-37A6-4DE9-AD70-9EC3F1336BFF}" type="datetimeFigureOut">
              <a:rPr lang="en-US" smtClean="0"/>
              <a:t>12/19/16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584054" y="6453386"/>
            <a:ext cx="7023377" cy="404614"/>
          </a:xfrm>
        </p:spPr>
        <p:txBody>
          <a:bodyPr/>
          <a:lstStyle>
            <a:lvl1pPr algn="ctr">
              <a:defRPr baseline="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30683" y="6453386"/>
            <a:ext cx="1596292" cy="404614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BB183107-1E1F-4909-BD9C-0370B98A95E4}" type="slidenum">
              <a:rPr lang="en-US" smtClean="0"/>
              <a:t>‹#›</a:t>
            </a:fld>
            <a:endParaRPr lang="en-US"/>
          </a:p>
        </p:txBody>
      </p:sp>
      <p:grpSp>
        <p:nvGrpSpPr>
          <p:cNvPr id="7" name="Group 6"/>
          <p:cNvGrpSpPr/>
          <p:nvPr/>
        </p:nvGrpSpPr>
        <p:grpSpPr>
          <a:xfrm>
            <a:off x="752858" y="744469"/>
            <a:ext cx="10674117" cy="5349671"/>
            <a:chOff x="752858" y="744469"/>
            <a:chExt cx="10674117" cy="5349671"/>
          </a:xfrm>
        </p:grpSpPr>
        <p:sp>
          <p:nvSpPr>
            <p:cNvPr id="11" name="Freeform 6"/>
            <p:cNvSpPr/>
            <p:nvPr/>
          </p:nvSpPr>
          <p:spPr bwMode="auto">
            <a:xfrm>
              <a:off x="8151962" y="1685652"/>
              <a:ext cx="3275013" cy="4408488"/>
            </a:xfrm>
            <a:custGeom>
              <a:avLst/>
              <a:gdLst/>
              <a:ahLst/>
              <a:cxnLst/>
              <a:rect l="l" t="t" r="r" b="b"/>
              <a:pathLst>
                <a:path w="10000" h="10000">
                  <a:moveTo>
                    <a:pt x="8761" y="0"/>
                  </a:moveTo>
                  <a:lnTo>
                    <a:pt x="10000" y="0"/>
                  </a:lnTo>
                  <a:lnTo>
                    <a:pt x="10000" y="10000"/>
                  </a:lnTo>
                  <a:lnTo>
                    <a:pt x="0" y="10000"/>
                  </a:lnTo>
                  <a:lnTo>
                    <a:pt x="0" y="9126"/>
                  </a:lnTo>
                  <a:lnTo>
                    <a:pt x="8761" y="9127"/>
                  </a:lnTo>
                  <a:lnTo>
                    <a:pt x="8761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14" name="Freeform 6"/>
            <p:cNvSpPr/>
            <p:nvPr/>
          </p:nvSpPr>
          <p:spPr bwMode="auto">
            <a:xfrm flipH="1" flipV="1">
              <a:off x="752858" y="744469"/>
              <a:ext cx="3275668" cy="4408488"/>
            </a:xfrm>
            <a:custGeom>
              <a:avLst/>
              <a:gdLst/>
              <a:ahLst/>
              <a:cxnLst/>
              <a:rect l="l" t="t" r="r" b="b"/>
              <a:pathLst>
                <a:path w="10002" h="10000">
                  <a:moveTo>
                    <a:pt x="8763" y="0"/>
                  </a:moveTo>
                  <a:lnTo>
                    <a:pt x="10002" y="0"/>
                  </a:lnTo>
                  <a:lnTo>
                    <a:pt x="10002" y="10000"/>
                  </a:lnTo>
                  <a:lnTo>
                    <a:pt x="2" y="10000"/>
                  </a:lnTo>
                  <a:cubicBezTo>
                    <a:pt x="-2" y="9698"/>
                    <a:pt x="4" y="9427"/>
                    <a:pt x="0" y="9125"/>
                  </a:cubicBezTo>
                  <a:lnTo>
                    <a:pt x="8763" y="9128"/>
                  </a:lnTo>
                  <a:lnTo>
                    <a:pt x="8763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</p:grpSp>
    </p:spTree>
    <p:extLst>
      <p:ext uri="{BB962C8B-B14F-4D97-AF65-F5344CB8AC3E}">
        <p14:creationId xmlns:p14="http://schemas.microsoft.com/office/powerpoint/2010/main" val="160238176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FD2DE5-37A6-4DE9-AD70-9EC3F1336BFF}" type="datetimeFigureOut">
              <a:rPr lang="en-US" smtClean="0"/>
              <a:t>12/19/16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183107-1E1F-4909-BD9C-0370B98A95E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06948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5025" y="1301360"/>
            <a:ext cx="9612971" cy="2852737"/>
          </a:xfrm>
        </p:spPr>
        <p:txBody>
          <a:bodyPr anchor="b">
            <a:normAutofit/>
          </a:bodyPr>
          <a:lstStyle>
            <a:lvl1pPr algn="r">
              <a:defRPr sz="7200" cap="all" baseline="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5025" y="4216328"/>
            <a:ext cx="9612971" cy="1143324"/>
          </a:xfrm>
        </p:spPr>
        <p:txBody>
          <a:bodyPr/>
          <a:lstStyle>
            <a:lvl1pPr marL="0" indent="0"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38908" y="6453386"/>
            <a:ext cx="1622409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02FD2DE5-37A6-4DE9-AD70-9EC3F1336BFF}" type="datetimeFigureOut">
              <a:rPr lang="en-US" smtClean="0"/>
              <a:t>12/19/16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584312" y="6453386"/>
            <a:ext cx="7023377" cy="404614"/>
          </a:xfrm>
        </p:spPr>
        <p:txBody>
          <a:bodyPr/>
          <a:lstStyle>
            <a:lvl1pPr algn="ctr"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30683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BB183107-1E1F-4909-BD9C-0370B98A95E4}" type="slidenum">
              <a:rPr lang="en-US" smtClean="0"/>
              <a:t>‹#›</a:t>
            </a:fld>
            <a:endParaRPr lang="en-US"/>
          </a:p>
        </p:txBody>
      </p:sp>
      <p:sp>
        <p:nvSpPr>
          <p:cNvPr id="7" name="Freeform 6" title="Crop Mark"/>
          <p:cNvSpPr/>
          <p:nvPr/>
        </p:nvSpPr>
        <p:spPr bwMode="auto">
          <a:xfrm>
            <a:off x="8151962" y="1685652"/>
            <a:ext cx="3275013" cy="4408488"/>
          </a:xfrm>
          <a:custGeom>
            <a:avLst/>
            <a:gdLst/>
            <a:ahLst/>
            <a:cxnLst/>
            <a:rect l="0" t="0" r="r" b="b"/>
            <a:pathLst>
              <a:path w="4125" h="5554">
                <a:moveTo>
                  <a:pt x="3614" y="0"/>
                </a:moveTo>
                <a:lnTo>
                  <a:pt x="4125" y="0"/>
                </a:lnTo>
                <a:lnTo>
                  <a:pt x="4125" y="5554"/>
                </a:lnTo>
                <a:lnTo>
                  <a:pt x="0" y="5554"/>
                </a:lnTo>
                <a:lnTo>
                  <a:pt x="0" y="5074"/>
                </a:lnTo>
                <a:lnTo>
                  <a:pt x="3614" y="5074"/>
                </a:lnTo>
                <a:lnTo>
                  <a:pt x="3614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</p:spTree>
    <p:extLst>
      <p:ext uri="{BB962C8B-B14F-4D97-AF65-F5344CB8AC3E}">
        <p14:creationId xmlns:p14="http://schemas.microsoft.com/office/powerpoint/2010/main" val="299062415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371600" y="2285999"/>
            <a:ext cx="4447786" cy="3581401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25403" y="2285999"/>
            <a:ext cx="4447786" cy="3581401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FD2DE5-37A6-4DE9-AD70-9EC3F1336BFF}" type="datetimeFigureOut">
              <a:rPr lang="en-US" smtClean="0"/>
              <a:t>12/19/16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183107-1E1F-4909-BD9C-0370B98A95E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620606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14859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340864"/>
            <a:ext cx="4443984" cy="823912"/>
          </a:xfrm>
        </p:spPr>
        <p:txBody>
          <a:bodyPr anchor="b">
            <a:noAutofit/>
          </a:bodyPr>
          <a:lstStyle>
            <a:lvl1pPr marL="0" indent="0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None/>
              <a:defRPr sz="3000" b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371600" y="3305207"/>
            <a:ext cx="4443984" cy="2562193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525014" y="2340864"/>
            <a:ext cx="4443984" cy="823912"/>
          </a:xfrm>
        </p:spPr>
        <p:txBody>
          <a:bodyPr anchor="b">
            <a:noAutofit/>
          </a:bodyPr>
          <a:lstStyle>
            <a:lvl1pPr marL="0" indent="0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None/>
              <a:defRPr sz="3000" b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525014" y="3305207"/>
            <a:ext cx="4443984" cy="2562193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FD2DE5-37A6-4DE9-AD70-9EC3F1336BFF}" type="datetimeFigureOut">
              <a:rPr lang="en-US" smtClean="0"/>
              <a:t>12/19/16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183107-1E1F-4909-BD9C-0370B98A95E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21538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FD2DE5-37A6-4DE9-AD70-9EC3F1336BFF}" type="datetimeFigureOut">
              <a:rPr lang="en-US" smtClean="0"/>
              <a:t>12/19/16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183107-1E1F-4909-BD9C-0370B98A95E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083669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FD2DE5-37A6-4DE9-AD70-9EC3F1336BFF}" type="datetimeFigureOut">
              <a:rPr lang="en-US" smtClean="0"/>
              <a:t>12/19/16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183107-1E1F-4909-BD9C-0370B98A95E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45190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 title="Background Shape"/>
          <p:cNvSpPr/>
          <p:nvPr/>
        </p:nvSpPr>
        <p:spPr>
          <a:xfrm>
            <a:off x="0" y="376"/>
            <a:ext cx="5303520" cy="68576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3900" y="685800"/>
            <a:ext cx="3855720" cy="2157884"/>
          </a:xfrm>
        </p:spPr>
        <p:txBody>
          <a:bodyPr anchor="t">
            <a:noAutofit/>
          </a:bodyPr>
          <a:lstStyle>
            <a:lvl1pPr>
              <a:lnSpc>
                <a:spcPct val="84000"/>
              </a:lnSpc>
              <a:defRPr sz="4800" baseline="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56020" y="685801"/>
            <a:ext cx="5212080" cy="517525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23900" y="2856344"/>
            <a:ext cx="3855720" cy="3011056"/>
          </a:xfrm>
        </p:spPr>
        <p:txBody>
          <a:bodyPr/>
          <a:lstStyle>
            <a:lvl1pPr marL="0" indent="0">
              <a:lnSpc>
                <a:spcPct val="113000"/>
              </a:lnSpc>
              <a:spcBef>
                <a:spcPts val="0"/>
              </a:spcBef>
              <a:spcAft>
                <a:spcPts val="1500"/>
              </a:spcAft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23900" y="6453386"/>
            <a:ext cx="120457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02FD2DE5-37A6-4DE9-AD70-9EC3F1336BFF}" type="datetimeFigureOut">
              <a:rPr lang="en-US" smtClean="0"/>
              <a:t>12/19/16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205945" y="6453386"/>
            <a:ext cx="2373675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883140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BB183107-1E1F-4909-BD9C-0370B98A95E4}" type="slidenum">
              <a:rPr lang="en-US" smtClean="0"/>
              <a:t>‹#›</a:t>
            </a:fld>
            <a:endParaRPr lang="en-US"/>
          </a:p>
        </p:txBody>
      </p:sp>
      <p:sp>
        <p:nvSpPr>
          <p:cNvPr id="9" name="Rectangle 8" title="Divider Bar"/>
          <p:cNvSpPr/>
          <p:nvPr/>
        </p:nvSpPr>
        <p:spPr>
          <a:xfrm>
            <a:off x="5303520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299314936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 title="Background Shape"/>
          <p:cNvSpPr/>
          <p:nvPr/>
        </p:nvSpPr>
        <p:spPr>
          <a:xfrm>
            <a:off x="0" y="376"/>
            <a:ext cx="5303520" cy="68576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3900" y="685800"/>
            <a:ext cx="3855720" cy="2157884"/>
          </a:xfrm>
        </p:spPr>
        <p:txBody>
          <a:bodyPr anchor="t">
            <a:normAutofit/>
          </a:bodyPr>
          <a:lstStyle>
            <a:lvl1pPr>
              <a:lnSpc>
                <a:spcPct val="84000"/>
              </a:lnSpc>
              <a:defRPr sz="4800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532120" y="0"/>
            <a:ext cx="6659880" cy="6857999"/>
          </a:xfrm>
        </p:spPr>
        <p:txBody>
          <a:bodyPr anchor="t"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2000"/>
            </a:lvl2pPr>
            <a:lvl3pPr marL="914400" indent="0">
              <a:buNone/>
              <a:defRPr sz="20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23900" y="2855968"/>
            <a:ext cx="3855720" cy="3011432"/>
          </a:xfrm>
        </p:spPr>
        <p:txBody>
          <a:bodyPr/>
          <a:lstStyle>
            <a:lvl1pPr marL="0" indent="0">
              <a:lnSpc>
                <a:spcPct val="113000"/>
              </a:lnSpc>
              <a:spcBef>
                <a:spcPts val="0"/>
              </a:spcBef>
              <a:spcAft>
                <a:spcPts val="1500"/>
              </a:spcAft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23900" y="6453386"/>
            <a:ext cx="120457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02FD2DE5-37A6-4DE9-AD70-9EC3F1336BFF}" type="datetimeFigureOut">
              <a:rPr lang="en-US" smtClean="0"/>
              <a:t>12/19/16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205945" y="6453386"/>
            <a:ext cx="2373675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883140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BB183107-1E1F-4909-BD9C-0370B98A95E4}" type="slidenum">
              <a:rPr lang="en-US" smtClean="0"/>
              <a:t>‹#›</a:t>
            </a:fld>
            <a:endParaRPr lang="en-US"/>
          </a:p>
        </p:txBody>
      </p:sp>
      <p:sp>
        <p:nvSpPr>
          <p:cNvPr id="9" name="Rectangle 8" title="Divider Bar"/>
          <p:cNvSpPr/>
          <p:nvPr/>
        </p:nvSpPr>
        <p:spPr>
          <a:xfrm>
            <a:off x="5303520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41356248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371600" y="2295525"/>
            <a:ext cx="9601200" cy="357187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FD2DE5-37A6-4DE9-AD70-9EC3F1336BFF}" type="datetimeFigureOut">
              <a:rPr lang="en-US" smtClean="0"/>
              <a:t>12/19/16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183107-1E1F-4909-BD9C-0370B98A95E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712557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596561" y="624156"/>
            <a:ext cx="1565766" cy="5243244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371600" y="624156"/>
            <a:ext cx="8179641" cy="5243244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FD2DE5-37A6-4DE9-AD70-9EC3F1336BFF}" type="datetimeFigureOut">
              <a:rPr lang="en-US" smtClean="0"/>
              <a:t>12/19/16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183107-1E1F-4909-BD9C-0370B98A95E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49426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14859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286000"/>
            <a:ext cx="9601200" cy="3581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390650" y="6453386"/>
            <a:ext cx="1204572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2"/>
                </a:solidFill>
              </a:defRPr>
            </a:lvl1pPr>
          </a:lstStyle>
          <a:p>
            <a:fld id="{02FD2DE5-37A6-4DE9-AD70-9EC3F1336BFF}" type="datetimeFigureOut">
              <a:rPr lang="en-US" smtClean="0"/>
              <a:t>12/19/16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893564" y="6453386"/>
            <a:ext cx="6280830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472736" y="6453386"/>
            <a:ext cx="1596292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aseline="0">
                <a:solidFill>
                  <a:schemeClr val="tx2"/>
                </a:solidFill>
              </a:defRPr>
            </a:lvl1pPr>
          </a:lstStyle>
          <a:p>
            <a:fld id="{BB183107-1E1F-4909-BD9C-0370B98A95E4}" type="slidenum">
              <a:rPr lang="en-US" smtClean="0"/>
              <a:t>‹#›</a:t>
            </a:fld>
            <a:endParaRPr lang="en-US"/>
          </a:p>
        </p:txBody>
      </p:sp>
      <p:sp>
        <p:nvSpPr>
          <p:cNvPr id="9" name="Rectangle 8" title="Side bar"/>
          <p:cNvSpPr/>
          <p:nvPr/>
        </p:nvSpPr>
        <p:spPr>
          <a:xfrm>
            <a:off x="478095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4584616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  <p:sldLayoutId id="2147483684" r:id="rId6"/>
    <p:sldLayoutId id="2147483685" r:id="rId7"/>
    <p:sldLayoutId id="2147483686" r:id="rId8"/>
    <p:sldLayoutId id="2147483687" r:id="rId9"/>
    <p:sldLayoutId id="2147483688" r:id="rId10"/>
    <p:sldLayoutId id="2147483689" r:id="rId11"/>
  </p:sldLayoutIdLst>
  <p:txStyles>
    <p:titleStyle>
      <a:lvl1pPr algn="l" defTabSz="914400" rtl="0" eaLnBrk="1" latinLnBrk="0" hangingPunct="1">
        <a:lnSpc>
          <a:spcPct val="89000"/>
        </a:lnSpc>
        <a:spcBef>
          <a:spcPct val="0"/>
        </a:spcBef>
        <a:buNone/>
        <a:defRPr sz="4400" kern="1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84048" indent="-384048" algn="l" defTabSz="914400" rtl="0" eaLnBrk="1" latinLnBrk="0" hangingPunct="1">
        <a:lnSpc>
          <a:spcPct val="94000"/>
        </a:lnSpc>
        <a:spcBef>
          <a:spcPts val="1000"/>
        </a:spcBef>
        <a:spcAft>
          <a:spcPts val="200"/>
        </a:spcAft>
        <a:buFont typeface="Franklin Gothic Book" panose="020B0503020102020204" pitchFamily="34" charset="0"/>
        <a:buChar char="■"/>
        <a:defRPr sz="2000" kern="1200" baseline="0">
          <a:solidFill>
            <a:schemeClr val="tx2"/>
          </a:solidFill>
          <a:latin typeface="+mn-lt"/>
          <a:ea typeface="+mn-ea"/>
          <a:cs typeface="+mn-cs"/>
        </a:defRPr>
      </a:lvl1pPr>
      <a:lvl2pPr marL="9144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2000" i="1" kern="1200" baseline="0">
          <a:solidFill>
            <a:schemeClr val="tx2"/>
          </a:solidFill>
          <a:latin typeface="+mn-lt"/>
          <a:ea typeface="+mn-ea"/>
          <a:cs typeface="+mn-cs"/>
        </a:defRPr>
      </a:lvl2pPr>
      <a:lvl3pPr marL="13716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800" kern="1200" baseline="0">
          <a:solidFill>
            <a:schemeClr val="tx2"/>
          </a:solidFill>
          <a:latin typeface="+mn-lt"/>
          <a:ea typeface="+mn-ea"/>
          <a:cs typeface="+mn-cs"/>
        </a:defRPr>
      </a:lvl3pPr>
      <a:lvl4pPr marL="18288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800" i="1" kern="1200" baseline="0">
          <a:solidFill>
            <a:schemeClr val="tx2"/>
          </a:solidFill>
          <a:latin typeface="+mn-lt"/>
          <a:ea typeface="+mn-ea"/>
          <a:cs typeface="+mn-cs"/>
        </a:defRPr>
      </a:lvl4pPr>
      <a:lvl5pPr marL="22860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27432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600" i="1" kern="1200" baseline="0">
          <a:solidFill>
            <a:schemeClr val="tx2"/>
          </a:solidFill>
          <a:latin typeface="+mn-lt"/>
          <a:ea typeface="+mn-ea"/>
          <a:cs typeface="+mn-cs"/>
        </a:defRPr>
      </a:lvl6pPr>
      <a:lvl7pPr marL="32004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36576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400" i="1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41148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orient="horz" pos="1368">
          <p15:clr>
            <a:srgbClr val="F26B43"/>
          </p15:clr>
        </p15:guide>
        <p15:guide id="2" orient="horz" pos="1440">
          <p15:clr>
            <a:srgbClr val="F26B43"/>
          </p15:clr>
        </p15:guide>
        <p15:guide id="3" orient="horz" pos="3696">
          <p15:clr>
            <a:srgbClr val="F26B43"/>
          </p15:clr>
        </p15:guide>
        <p15:guide id="4" orient="horz" pos="432">
          <p15:clr>
            <a:srgbClr val="F26B43"/>
          </p15:clr>
        </p15:guide>
        <p15:guide id="5" orient="horz" pos="1512">
          <p15:clr>
            <a:srgbClr val="F26B43"/>
          </p15:clr>
        </p15:guide>
        <p15:guide id="6" pos="6912">
          <p15:clr>
            <a:srgbClr val="F26B43"/>
          </p15:clr>
        </p15:guide>
        <p15:guide id="7" pos="936">
          <p15:clr>
            <a:srgbClr val="F26B43"/>
          </p15:clr>
        </p15:guide>
        <p15:guide id="8" pos="864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2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6.emf"/><Relationship Id="rId5" Type="http://schemas.openxmlformats.org/officeDocument/2006/relationships/oleObject" Target="../embeddings/oleObject3.bin"/><Relationship Id="rId4" Type="http://schemas.openxmlformats.org/officeDocument/2006/relationships/image" Target="../media/image5.emf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Basics of Cryptography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err="1" smtClean="0"/>
              <a:t>Aashutosh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648130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FF0000"/>
                </a:solidFill>
              </a:rPr>
              <a:t>Outline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i="1" dirty="0" smtClean="0">
                <a:latin typeface="Garamond" panose="02020404030301010803" pitchFamily="18" charset="0"/>
              </a:rPr>
              <a:t>Introduction to Cryptography </a:t>
            </a:r>
          </a:p>
          <a:p>
            <a:r>
              <a:rPr lang="en-US" sz="2800" i="1" dirty="0" smtClean="0">
                <a:latin typeface="Garamond" panose="02020404030301010803" pitchFamily="18" charset="0"/>
              </a:rPr>
              <a:t>Private/Symmetric-key Cryptography</a:t>
            </a:r>
          </a:p>
          <a:p>
            <a:r>
              <a:rPr lang="en-US" sz="2800" i="1" dirty="0" smtClean="0">
                <a:latin typeface="Garamond" panose="02020404030301010803" pitchFamily="18" charset="0"/>
              </a:rPr>
              <a:t>Public/Asymmetric-key Cryptography</a:t>
            </a:r>
          </a:p>
          <a:p>
            <a:r>
              <a:rPr lang="en-US" sz="2800" i="1" dirty="0" smtClean="0">
                <a:latin typeface="Garamond" panose="02020404030301010803" pitchFamily="18" charset="0"/>
              </a:rPr>
              <a:t>Digital Signature</a:t>
            </a:r>
          </a:p>
          <a:p>
            <a:endParaRPr lang="en-US" dirty="0" smtClean="0"/>
          </a:p>
          <a:p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4810026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FF0000"/>
                </a:solidFill>
              </a:rPr>
              <a:t>Introduction to </a:t>
            </a:r>
            <a:r>
              <a:rPr lang="en-US" dirty="0" smtClean="0">
                <a:solidFill>
                  <a:srgbClr val="FF0000"/>
                </a:solidFill>
              </a:rPr>
              <a:t>Cryptography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altLang="en-US" sz="2800" dirty="0">
                <a:solidFill>
                  <a:srgbClr val="333399"/>
                </a:solidFill>
              </a:rPr>
              <a:t>Needs and Requirements</a:t>
            </a:r>
            <a:endParaRPr lang="en-US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71600" y="2286000"/>
            <a:ext cx="10684412" cy="4572000"/>
          </a:xfrm>
        </p:spPr>
        <p:txBody>
          <a:bodyPr>
            <a:normAutofit lnSpcReduction="10000"/>
          </a:bodyPr>
          <a:lstStyle/>
          <a:p>
            <a:pPr marL="609600" indent="-609600"/>
            <a:r>
              <a:rPr lang="en-US" altLang="en-US" sz="2800" dirty="0">
                <a:latin typeface="Garamond" panose="02020404030301010803" pitchFamily="18" charset="0"/>
                <a:cs typeface="Times New Roman" panose="02020603050405020304" pitchFamily="18" charset="0"/>
              </a:rPr>
              <a:t>Well established needs for secure communication</a:t>
            </a:r>
          </a:p>
          <a:p>
            <a:pPr marL="1100138" lvl="1" indent="-533400"/>
            <a:r>
              <a:rPr lang="en-US" altLang="en-US" sz="2400" dirty="0">
                <a:latin typeface="Garamond" panose="02020404030301010803" pitchFamily="18" charset="0"/>
                <a:cs typeface="Times New Roman" panose="02020603050405020304" pitchFamily="18" charset="0"/>
              </a:rPr>
              <a:t>War time communication</a:t>
            </a:r>
          </a:p>
          <a:p>
            <a:pPr marL="1100138" lvl="1" indent="-533400"/>
            <a:r>
              <a:rPr lang="en-US" altLang="en-US" sz="2400" dirty="0">
                <a:latin typeface="Garamond" panose="02020404030301010803" pitchFamily="18" charset="0"/>
                <a:cs typeface="Times New Roman" panose="02020603050405020304" pitchFamily="18" charset="0"/>
              </a:rPr>
              <a:t>Business transactions</a:t>
            </a:r>
          </a:p>
          <a:p>
            <a:pPr marL="609600" indent="-609600"/>
            <a:r>
              <a:rPr lang="en-US" altLang="en-US" sz="2800" dirty="0" smtClean="0">
                <a:latin typeface="Garamond" panose="02020404030301010803" pitchFamily="18" charset="0"/>
                <a:cs typeface="Times New Roman" panose="02020603050405020304" pitchFamily="18" charset="0"/>
              </a:rPr>
              <a:t>Requirements </a:t>
            </a:r>
            <a:r>
              <a:rPr lang="en-US" altLang="en-US" sz="2800" dirty="0">
                <a:latin typeface="Garamond" panose="02020404030301010803" pitchFamily="18" charset="0"/>
                <a:cs typeface="Times New Roman" panose="02020603050405020304" pitchFamily="18" charset="0"/>
              </a:rPr>
              <a:t>of secure communication</a:t>
            </a:r>
          </a:p>
          <a:p>
            <a:pPr marL="1100138" lvl="1" indent="-533400">
              <a:buFontTx/>
              <a:buAutoNum type="arabicPeriod"/>
            </a:pPr>
            <a:r>
              <a:rPr lang="en-US" altLang="en-US" sz="2400" dirty="0" smtClean="0">
                <a:latin typeface="Garamond" panose="02020404030301010803" pitchFamily="18" charset="0"/>
                <a:cs typeface="Times New Roman" panose="02020603050405020304" pitchFamily="18" charset="0"/>
              </a:rPr>
              <a:t>Secrecy</a:t>
            </a:r>
            <a:endParaRPr lang="en-US" altLang="en-US" sz="2400" dirty="0">
              <a:latin typeface="Garamond" panose="02020404030301010803" pitchFamily="18" charset="0"/>
              <a:cs typeface="Times New Roman" panose="02020603050405020304" pitchFamily="18" charset="0"/>
            </a:endParaRPr>
          </a:p>
          <a:p>
            <a:pPr marL="1366838" lvl="2" indent="-457200">
              <a:buFontTx/>
              <a:buChar char="–"/>
            </a:pPr>
            <a:r>
              <a:rPr lang="en-US" altLang="en-US" sz="2000" dirty="0">
                <a:latin typeface="Garamond" panose="02020404030301010803" pitchFamily="18" charset="0"/>
                <a:cs typeface="Times New Roman" panose="02020603050405020304" pitchFamily="18" charset="0"/>
              </a:rPr>
              <a:t>Only intended receiver understands the message</a:t>
            </a:r>
          </a:p>
          <a:p>
            <a:pPr marL="1100138" lvl="1" indent="-533400">
              <a:buFontTx/>
              <a:buAutoNum type="arabicPeriod"/>
            </a:pPr>
            <a:r>
              <a:rPr lang="en-US" altLang="en-US" sz="2400" dirty="0">
                <a:latin typeface="Garamond" panose="02020404030301010803" pitchFamily="18" charset="0"/>
                <a:cs typeface="Times New Roman" panose="02020603050405020304" pitchFamily="18" charset="0"/>
              </a:rPr>
              <a:t>Authentication</a:t>
            </a:r>
          </a:p>
          <a:p>
            <a:pPr marL="1366838" lvl="2" indent="-457200">
              <a:buFontTx/>
              <a:buChar char="–"/>
            </a:pPr>
            <a:r>
              <a:rPr lang="en-US" altLang="en-US" sz="2000" dirty="0">
                <a:latin typeface="Garamond" panose="02020404030301010803" pitchFamily="18" charset="0"/>
                <a:cs typeface="Times New Roman" panose="02020603050405020304" pitchFamily="18" charset="0"/>
              </a:rPr>
              <a:t>Sender and receiver need to confirm each others identity</a:t>
            </a:r>
          </a:p>
          <a:p>
            <a:pPr marL="1100138" lvl="1" indent="-533400">
              <a:buFontTx/>
              <a:buAutoNum type="arabicPeriod"/>
            </a:pPr>
            <a:r>
              <a:rPr lang="en-US" altLang="en-US" sz="2400" dirty="0">
                <a:latin typeface="Garamond" panose="02020404030301010803" pitchFamily="18" charset="0"/>
                <a:cs typeface="Times New Roman" panose="02020603050405020304" pitchFamily="18" charset="0"/>
              </a:rPr>
              <a:t>Message Integrity</a:t>
            </a:r>
          </a:p>
          <a:p>
            <a:pPr marL="1366838" lvl="2" indent="-457200">
              <a:buFontTx/>
              <a:buChar char="–"/>
            </a:pPr>
            <a:r>
              <a:rPr lang="en-US" altLang="en-US" sz="2000" dirty="0">
                <a:latin typeface="Garamond" panose="02020404030301010803" pitchFamily="18" charset="0"/>
                <a:cs typeface="Times New Roman" panose="02020603050405020304" pitchFamily="18" charset="0"/>
              </a:rPr>
              <a:t>Ensure that their communication has not been altered, either maliciously or by accident during transmission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378483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FF0000"/>
                </a:solidFill>
              </a:rPr>
              <a:t>Introduction to Cryptography</a:t>
            </a:r>
            <a:r>
              <a:rPr lang="en-US" dirty="0"/>
              <a:t/>
            </a:r>
            <a:br>
              <a:rPr lang="en-US" dirty="0"/>
            </a:br>
            <a:r>
              <a:rPr lang="en-US" altLang="en-US" sz="2800" dirty="0" smtClean="0">
                <a:solidFill>
                  <a:srgbClr val="333399"/>
                </a:solidFill>
              </a:rPr>
              <a:t>Basics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71599" y="2285999"/>
            <a:ext cx="10642209" cy="4452425"/>
          </a:xfrm>
        </p:spPr>
        <p:txBody>
          <a:bodyPr/>
          <a:lstStyle/>
          <a:p>
            <a:pPr marL="609600" indent="-609600"/>
            <a:r>
              <a:rPr lang="en-US" altLang="en-US" sz="2800" dirty="0">
                <a:latin typeface="Garamond" panose="02020404030301010803" pitchFamily="18" charset="0"/>
                <a:cs typeface="Times New Roman" panose="02020603050405020304" pitchFamily="18" charset="0"/>
              </a:rPr>
              <a:t>Cryptography is the science of secret, or hidden writing</a:t>
            </a:r>
          </a:p>
          <a:p>
            <a:pPr marL="609600" indent="-609600"/>
            <a:r>
              <a:rPr lang="en-US" altLang="en-US" sz="2800" dirty="0">
                <a:latin typeface="Garamond" panose="02020404030301010803" pitchFamily="18" charset="0"/>
                <a:cs typeface="Times New Roman" panose="02020603050405020304" pitchFamily="18" charset="0"/>
              </a:rPr>
              <a:t>It has </a:t>
            </a:r>
            <a:r>
              <a:rPr lang="en-US" altLang="en-US" sz="2800" dirty="0" err="1" smtClean="0">
                <a:latin typeface="Garamond" panose="02020404030301010803" pitchFamily="18" charset="0"/>
                <a:cs typeface="Times New Roman" panose="02020603050405020304" pitchFamily="18" charset="0"/>
              </a:rPr>
              <a:t>follwoing</a:t>
            </a:r>
            <a:r>
              <a:rPr lang="en-US" altLang="en-US" sz="2800" dirty="0" smtClean="0">
                <a:latin typeface="Garamond" panose="02020404030301010803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800" dirty="0">
                <a:latin typeface="Garamond" panose="02020404030301010803" pitchFamily="18" charset="0"/>
                <a:cs typeface="Times New Roman" panose="02020603050405020304" pitchFamily="18" charset="0"/>
              </a:rPr>
              <a:t>main Components:</a:t>
            </a:r>
          </a:p>
          <a:p>
            <a:pPr marL="1100138" lvl="1" indent="-533400">
              <a:buFontTx/>
              <a:buAutoNum type="arabicPeriod"/>
            </a:pPr>
            <a:r>
              <a:rPr lang="en-US" altLang="en-US" sz="2400" dirty="0">
                <a:latin typeface="Garamond" panose="02020404030301010803" pitchFamily="18" charset="0"/>
                <a:cs typeface="Times New Roman" panose="02020603050405020304" pitchFamily="18" charset="0"/>
              </a:rPr>
              <a:t>Encryption</a:t>
            </a:r>
          </a:p>
          <a:p>
            <a:pPr marL="1366838" lvl="2" indent="-457200">
              <a:buFontTx/>
              <a:buChar char="–"/>
            </a:pPr>
            <a:r>
              <a:rPr lang="en-US" altLang="en-US" sz="2000" dirty="0">
                <a:latin typeface="Garamond" panose="02020404030301010803" pitchFamily="18" charset="0"/>
                <a:cs typeface="Times New Roman" panose="02020603050405020304" pitchFamily="18" charset="0"/>
              </a:rPr>
              <a:t>Practice of hiding messages so that they can not be read by anyone other than the intended recipient</a:t>
            </a:r>
          </a:p>
          <a:p>
            <a:pPr marL="1100138" lvl="1" indent="-533400">
              <a:buFontTx/>
              <a:buAutoNum type="arabicPeriod"/>
            </a:pPr>
            <a:r>
              <a:rPr lang="en-US" altLang="en-US" sz="2400" dirty="0">
                <a:latin typeface="Garamond" panose="02020404030301010803" pitchFamily="18" charset="0"/>
                <a:cs typeface="Times New Roman" panose="02020603050405020304" pitchFamily="18" charset="0"/>
              </a:rPr>
              <a:t>Authentication &amp; Integrity</a:t>
            </a:r>
          </a:p>
          <a:p>
            <a:pPr marL="1366838" lvl="2" indent="-457200">
              <a:buFontTx/>
              <a:buChar char="–"/>
            </a:pPr>
            <a:r>
              <a:rPr lang="en-US" altLang="en-US" sz="2000" dirty="0">
                <a:latin typeface="Garamond" panose="02020404030301010803" pitchFamily="18" charset="0"/>
                <a:cs typeface="Times New Roman" panose="02020603050405020304" pitchFamily="18" charset="0"/>
              </a:rPr>
              <a:t>Ensuring that users of data/resources are the persons they claim to be and that a message has not been </a:t>
            </a:r>
            <a:r>
              <a:rPr lang="en-US" altLang="en-US" sz="2000" dirty="0" smtClean="0">
                <a:latin typeface="Garamond" panose="02020404030301010803" pitchFamily="18" charset="0"/>
                <a:cs typeface="Times New Roman" panose="02020603050405020304" pitchFamily="18" charset="0"/>
              </a:rPr>
              <a:t>altered</a:t>
            </a:r>
            <a:endParaRPr lang="en-US" altLang="en-US" sz="2000" dirty="0">
              <a:latin typeface="Garamond" panose="02020404030301010803" pitchFamily="18" charset="0"/>
              <a:cs typeface="Times New Roman" panose="02020603050405020304" pitchFamily="18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934099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FF0000"/>
                </a:solidFill>
              </a:rPr>
              <a:t>Introduction to Cryptography</a:t>
            </a:r>
            <a:r>
              <a:rPr lang="en-US" dirty="0"/>
              <a:t/>
            </a:r>
            <a:br>
              <a:rPr lang="en-US" dirty="0"/>
            </a:br>
            <a:r>
              <a:rPr lang="en-US" altLang="en-US" sz="2800" dirty="0" smtClean="0">
                <a:solidFill>
                  <a:srgbClr val="333399"/>
                </a:solidFill>
              </a:rPr>
              <a:t>Terminology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71600" y="2032781"/>
            <a:ext cx="10600006" cy="4825219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en-US" altLang="en-US" sz="2400" dirty="0">
                <a:latin typeface="Garamond" panose="02020404030301010803" pitchFamily="18" charset="0"/>
              </a:rPr>
              <a:t>Plaintext (or </a:t>
            </a:r>
            <a:r>
              <a:rPr lang="en-US" altLang="en-US" sz="2400" dirty="0" err="1">
                <a:latin typeface="Garamond" panose="02020404030301010803" pitchFamily="18" charset="0"/>
              </a:rPr>
              <a:t>cleartext</a:t>
            </a:r>
            <a:r>
              <a:rPr lang="en-US" altLang="en-US" sz="2400" dirty="0">
                <a:latin typeface="Garamond" panose="02020404030301010803" pitchFamily="18" charset="0"/>
              </a:rPr>
              <a:t>)</a:t>
            </a:r>
          </a:p>
          <a:p>
            <a:pPr lvl="1">
              <a:lnSpc>
                <a:spcPct val="80000"/>
              </a:lnSpc>
            </a:pPr>
            <a:r>
              <a:rPr lang="en-US" altLang="en-US" dirty="0">
                <a:latin typeface="Garamond" panose="02020404030301010803" pitchFamily="18" charset="0"/>
              </a:rPr>
              <a:t>The message.</a:t>
            </a:r>
          </a:p>
          <a:p>
            <a:pPr lvl="1">
              <a:lnSpc>
                <a:spcPct val="70000"/>
              </a:lnSpc>
            </a:pPr>
            <a:r>
              <a:rPr lang="en-US" altLang="en-US" dirty="0">
                <a:latin typeface="Garamond" panose="02020404030301010803" pitchFamily="18" charset="0"/>
              </a:rPr>
              <a:t>Denoted by M or P.</a:t>
            </a:r>
          </a:p>
          <a:p>
            <a:pPr>
              <a:lnSpc>
                <a:spcPct val="90000"/>
              </a:lnSpc>
            </a:pPr>
            <a:r>
              <a:rPr lang="en-US" altLang="en-US" sz="2400" dirty="0">
                <a:latin typeface="Garamond" panose="02020404030301010803" pitchFamily="18" charset="0"/>
              </a:rPr>
              <a:t>Encryption (encipher)</a:t>
            </a:r>
          </a:p>
          <a:p>
            <a:pPr lvl="1">
              <a:lnSpc>
                <a:spcPct val="90000"/>
              </a:lnSpc>
            </a:pPr>
            <a:r>
              <a:rPr lang="en-US" altLang="en-US" dirty="0">
                <a:latin typeface="Garamond" panose="02020404030301010803" pitchFamily="18" charset="0"/>
              </a:rPr>
              <a:t>Encoding of message.</a:t>
            </a:r>
          </a:p>
          <a:p>
            <a:pPr lvl="1">
              <a:lnSpc>
                <a:spcPct val="70000"/>
              </a:lnSpc>
            </a:pPr>
            <a:r>
              <a:rPr lang="en-US" altLang="en-US" dirty="0">
                <a:latin typeface="Garamond" panose="02020404030301010803" pitchFamily="18" charset="0"/>
              </a:rPr>
              <a:t>Denoted by E.</a:t>
            </a:r>
          </a:p>
          <a:p>
            <a:pPr>
              <a:lnSpc>
                <a:spcPct val="90000"/>
              </a:lnSpc>
            </a:pPr>
            <a:r>
              <a:rPr lang="en-US" altLang="en-US" sz="2400" dirty="0" err="1">
                <a:latin typeface="Garamond" panose="02020404030301010803" pitchFamily="18" charset="0"/>
              </a:rPr>
              <a:t>Ciphertext</a:t>
            </a:r>
            <a:endParaRPr lang="en-US" altLang="en-US" sz="2400" dirty="0">
              <a:latin typeface="Garamond" panose="02020404030301010803" pitchFamily="18" charset="0"/>
            </a:endParaRPr>
          </a:p>
          <a:p>
            <a:pPr lvl="1">
              <a:lnSpc>
                <a:spcPct val="90000"/>
              </a:lnSpc>
            </a:pPr>
            <a:r>
              <a:rPr lang="en-US" altLang="en-US" dirty="0">
                <a:latin typeface="Garamond" panose="02020404030301010803" pitchFamily="18" charset="0"/>
              </a:rPr>
              <a:t>Encrypted message.</a:t>
            </a:r>
          </a:p>
          <a:p>
            <a:pPr lvl="1">
              <a:lnSpc>
                <a:spcPct val="80000"/>
              </a:lnSpc>
            </a:pPr>
            <a:r>
              <a:rPr lang="en-US" altLang="en-US" dirty="0">
                <a:latin typeface="Garamond" panose="02020404030301010803" pitchFamily="18" charset="0"/>
              </a:rPr>
              <a:t>Denoted by C.</a:t>
            </a:r>
          </a:p>
          <a:p>
            <a:pPr>
              <a:lnSpc>
                <a:spcPct val="90000"/>
              </a:lnSpc>
            </a:pPr>
            <a:r>
              <a:rPr lang="en-US" altLang="en-US" sz="2400" dirty="0">
                <a:latin typeface="Garamond" panose="02020404030301010803" pitchFamily="18" charset="0"/>
              </a:rPr>
              <a:t>Decryption (decipher)</a:t>
            </a:r>
          </a:p>
          <a:p>
            <a:pPr lvl="1">
              <a:lnSpc>
                <a:spcPct val="90000"/>
              </a:lnSpc>
            </a:pPr>
            <a:r>
              <a:rPr lang="en-US" altLang="en-US" dirty="0">
                <a:latin typeface="Garamond" panose="02020404030301010803" pitchFamily="18" charset="0"/>
              </a:rPr>
              <a:t>decoding of </a:t>
            </a:r>
            <a:r>
              <a:rPr lang="en-US" altLang="en-US" dirty="0" err="1">
                <a:latin typeface="Garamond" panose="02020404030301010803" pitchFamily="18" charset="0"/>
              </a:rPr>
              <a:t>ciphertext</a:t>
            </a:r>
            <a:endParaRPr lang="en-US" altLang="en-US" dirty="0">
              <a:latin typeface="Garamond" panose="02020404030301010803" pitchFamily="18" charset="0"/>
            </a:endParaRPr>
          </a:p>
          <a:p>
            <a:pPr lvl="1">
              <a:lnSpc>
                <a:spcPct val="70000"/>
              </a:lnSpc>
            </a:pPr>
            <a:r>
              <a:rPr lang="en-US" altLang="en-US" dirty="0">
                <a:latin typeface="Garamond" panose="02020404030301010803" pitchFamily="18" charset="0"/>
              </a:rPr>
              <a:t>denoted by D.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064536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>
                <a:solidFill>
                  <a:srgbClr val="FF0000"/>
                </a:solidFill>
              </a:rPr>
              <a:t>Encryption and Decryption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13" name="Text Box 3"/>
          <p:cNvSpPr txBox="1">
            <a:spLocks noChangeArrowheads="1"/>
          </p:cNvSpPr>
          <p:nvPr/>
        </p:nvSpPr>
        <p:spPr bwMode="auto">
          <a:xfrm>
            <a:off x="5256628" y="3134755"/>
            <a:ext cx="36988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lang="en-US" altLang="en-US"/>
              <a:t>E</a:t>
            </a:r>
          </a:p>
        </p:txBody>
      </p:sp>
      <p:sp>
        <p:nvSpPr>
          <p:cNvPr id="14" name="Rectangle 4"/>
          <p:cNvSpPr>
            <a:spLocks noChangeArrowheads="1"/>
          </p:cNvSpPr>
          <p:nvPr/>
        </p:nvSpPr>
        <p:spPr bwMode="auto">
          <a:xfrm>
            <a:off x="5104228" y="3058555"/>
            <a:ext cx="685800" cy="685800"/>
          </a:xfrm>
          <a:prstGeom prst="rect">
            <a:avLst/>
          </a:prstGeom>
          <a:noFill/>
          <a:ln w="38100">
            <a:solidFill>
              <a:srgbClr val="CC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5" name="Rectangle 5"/>
          <p:cNvSpPr>
            <a:spLocks noChangeArrowheads="1"/>
          </p:cNvSpPr>
          <p:nvPr/>
        </p:nvSpPr>
        <p:spPr bwMode="auto">
          <a:xfrm>
            <a:off x="7161628" y="3020455"/>
            <a:ext cx="685800" cy="685800"/>
          </a:xfrm>
          <a:prstGeom prst="rect">
            <a:avLst/>
          </a:prstGeom>
          <a:noFill/>
          <a:ln w="38100">
            <a:solidFill>
              <a:srgbClr val="008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6" name="Text Box 6"/>
          <p:cNvSpPr txBox="1">
            <a:spLocks noChangeArrowheads="1"/>
          </p:cNvSpPr>
          <p:nvPr/>
        </p:nvSpPr>
        <p:spPr bwMode="auto">
          <a:xfrm>
            <a:off x="7298153" y="3099830"/>
            <a:ext cx="40481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lang="en-US" altLang="en-US"/>
              <a:t>D</a:t>
            </a:r>
          </a:p>
        </p:txBody>
      </p:sp>
      <p:sp>
        <p:nvSpPr>
          <p:cNvPr id="17" name="Line 7"/>
          <p:cNvSpPr>
            <a:spLocks noChangeShapeType="1"/>
          </p:cNvSpPr>
          <p:nvPr/>
        </p:nvSpPr>
        <p:spPr bwMode="auto">
          <a:xfrm>
            <a:off x="4342228" y="3363355"/>
            <a:ext cx="762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8" name="Line 8"/>
          <p:cNvSpPr>
            <a:spLocks noChangeShapeType="1"/>
          </p:cNvSpPr>
          <p:nvPr/>
        </p:nvSpPr>
        <p:spPr bwMode="auto">
          <a:xfrm>
            <a:off x="7847428" y="3363355"/>
            <a:ext cx="762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9" name="Text Box 9"/>
          <p:cNvSpPr txBox="1">
            <a:spLocks noChangeArrowheads="1"/>
          </p:cNvSpPr>
          <p:nvPr/>
        </p:nvSpPr>
        <p:spPr bwMode="auto">
          <a:xfrm>
            <a:off x="4570828" y="2906155"/>
            <a:ext cx="45561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lang="en-US" altLang="en-US"/>
              <a:t>M</a:t>
            </a:r>
          </a:p>
        </p:txBody>
      </p:sp>
      <p:sp>
        <p:nvSpPr>
          <p:cNvPr id="20" name="Text Box 10"/>
          <p:cNvSpPr txBox="1">
            <a:spLocks noChangeArrowheads="1"/>
          </p:cNvSpPr>
          <p:nvPr/>
        </p:nvSpPr>
        <p:spPr bwMode="auto">
          <a:xfrm>
            <a:off x="6323428" y="2906155"/>
            <a:ext cx="381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0" hangingPunct="0"/>
            <a:r>
              <a:rPr lang="en-US" altLang="en-US"/>
              <a:t>C</a:t>
            </a:r>
          </a:p>
        </p:txBody>
      </p:sp>
      <p:sp>
        <p:nvSpPr>
          <p:cNvPr id="21" name="Text Box 11"/>
          <p:cNvSpPr txBox="1">
            <a:spLocks noChangeArrowheads="1"/>
          </p:cNvSpPr>
          <p:nvPr/>
        </p:nvSpPr>
        <p:spPr bwMode="auto">
          <a:xfrm>
            <a:off x="7923628" y="2906155"/>
            <a:ext cx="45561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lang="en-US" altLang="en-US"/>
              <a:t>M</a:t>
            </a:r>
          </a:p>
        </p:txBody>
      </p:sp>
      <p:sp>
        <p:nvSpPr>
          <p:cNvPr id="22" name="Line 12"/>
          <p:cNvSpPr>
            <a:spLocks noChangeShapeType="1"/>
          </p:cNvSpPr>
          <p:nvPr/>
        </p:nvSpPr>
        <p:spPr bwMode="auto">
          <a:xfrm>
            <a:off x="5790028" y="3363355"/>
            <a:ext cx="1371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3" name="Text Box 13"/>
          <p:cNvSpPr txBox="1">
            <a:spLocks noChangeArrowheads="1"/>
          </p:cNvSpPr>
          <p:nvPr/>
        </p:nvSpPr>
        <p:spPr bwMode="auto">
          <a:xfrm>
            <a:off x="3732628" y="4201555"/>
            <a:ext cx="5943600" cy="1015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en-US" altLang="en-US" sz="2400" dirty="0">
                <a:latin typeface="Garamond" panose="02020404030301010803" pitchFamily="18" charset="0"/>
              </a:rPr>
              <a:t>The following identity must hold true:</a:t>
            </a:r>
          </a:p>
          <a:p>
            <a:pPr algn="ctr" eaLnBrk="0" hangingPunct="0">
              <a:spcBef>
                <a:spcPct val="50000"/>
              </a:spcBef>
            </a:pPr>
            <a:r>
              <a:rPr lang="en-US" altLang="en-US" sz="2400" dirty="0">
                <a:latin typeface="Garamond" panose="02020404030301010803" pitchFamily="18" charset="0"/>
              </a:rPr>
              <a:t>D(C) = M, where C = E(M)</a:t>
            </a:r>
          </a:p>
        </p:txBody>
      </p:sp>
    </p:spTree>
    <p:extLst>
      <p:ext uri="{BB962C8B-B14F-4D97-AF65-F5344CB8AC3E}">
        <p14:creationId xmlns:p14="http://schemas.microsoft.com/office/powerpoint/2010/main" val="15457386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>
                <a:solidFill>
                  <a:srgbClr val="FF0000"/>
                </a:solidFill>
              </a:rPr>
              <a:t>Cryptography: Algorithms and Keys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71599" y="2278966"/>
            <a:ext cx="10670345" cy="4431322"/>
          </a:xfrm>
        </p:spPr>
        <p:txBody>
          <a:bodyPr>
            <a:normAutofit/>
          </a:bodyPr>
          <a:lstStyle/>
          <a:p>
            <a:r>
              <a:rPr lang="en-US" altLang="en-US" sz="2800" dirty="0">
                <a:latin typeface="Garamond" panose="02020404030301010803" pitchFamily="18" charset="0"/>
              </a:rPr>
              <a:t>A method of encryption and decryption is called a </a:t>
            </a:r>
            <a:r>
              <a:rPr lang="en-US" altLang="en-US" sz="2800" b="1" dirty="0">
                <a:latin typeface="Garamond" panose="02020404030301010803" pitchFamily="18" charset="0"/>
              </a:rPr>
              <a:t>cipher.</a:t>
            </a:r>
          </a:p>
          <a:p>
            <a:r>
              <a:rPr lang="en-US" altLang="en-US" sz="2800" dirty="0">
                <a:latin typeface="Garamond" panose="02020404030301010803" pitchFamily="18" charset="0"/>
              </a:rPr>
              <a:t>Generally there are two related functions: one for encryption and other for decryption.</a:t>
            </a:r>
          </a:p>
          <a:p>
            <a:r>
              <a:rPr lang="en-US" altLang="en-US" sz="2800" dirty="0">
                <a:latin typeface="Garamond" panose="02020404030301010803" pitchFamily="18" charset="0"/>
              </a:rPr>
              <a:t>Some cryptographic methods rely on the secrecy of the algorithms.</a:t>
            </a:r>
          </a:p>
          <a:p>
            <a:r>
              <a:rPr lang="en-US" altLang="en-US" sz="2800" dirty="0" smtClean="0">
                <a:latin typeface="Garamond" panose="02020404030301010803" pitchFamily="18" charset="0"/>
              </a:rPr>
              <a:t>Such methods are mostly of historical interest these days.</a:t>
            </a:r>
          </a:p>
          <a:p>
            <a:r>
              <a:rPr lang="en-US" altLang="en-US" sz="2800" dirty="0" smtClean="0">
                <a:latin typeface="Garamond" panose="02020404030301010803" pitchFamily="18" charset="0"/>
              </a:rPr>
              <a:t>All </a:t>
            </a:r>
            <a:r>
              <a:rPr lang="en-US" altLang="en-US" sz="2800" dirty="0">
                <a:latin typeface="Garamond" panose="02020404030301010803" pitchFamily="18" charset="0"/>
              </a:rPr>
              <a:t>modern algorithms use a </a:t>
            </a:r>
            <a:r>
              <a:rPr lang="en-US" altLang="en-US" sz="2800" b="1" dirty="0">
                <a:latin typeface="Garamond" panose="02020404030301010803" pitchFamily="18" charset="0"/>
              </a:rPr>
              <a:t>key</a:t>
            </a:r>
            <a:r>
              <a:rPr lang="en-US" altLang="en-US" sz="2800" dirty="0">
                <a:latin typeface="Garamond" panose="02020404030301010803" pitchFamily="18" charset="0"/>
              </a:rPr>
              <a:t> to control encryption and decryption.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645609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685800"/>
            <a:ext cx="10698480" cy="1485900"/>
          </a:xfrm>
        </p:spPr>
        <p:txBody>
          <a:bodyPr/>
          <a:lstStyle/>
          <a:p>
            <a:r>
              <a:rPr lang="en-US" altLang="en-US" dirty="0">
                <a:solidFill>
                  <a:srgbClr val="FF0000"/>
                </a:solidFill>
              </a:rPr>
              <a:t>Key Based Encryption/Decryption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4" name="Text Box 3"/>
          <p:cNvSpPr txBox="1">
            <a:spLocks noChangeArrowheads="1"/>
          </p:cNvSpPr>
          <p:nvPr/>
        </p:nvSpPr>
        <p:spPr bwMode="auto">
          <a:xfrm>
            <a:off x="5101883" y="3289499"/>
            <a:ext cx="36988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lang="en-US" altLang="en-US"/>
              <a:t>E</a:t>
            </a:r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4949483" y="3213299"/>
            <a:ext cx="685800" cy="685800"/>
          </a:xfrm>
          <a:prstGeom prst="rect">
            <a:avLst/>
          </a:prstGeom>
          <a:noFill/>
          <a:ln w="38100">
            <a:solidFill>
              <a:srgbClr val="CC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7006883" y="3175199"/>
            <a:ext cx="685800" cy="685800"/>
          </a:xfrm>
          <a:prstGeom prst="rect">
            <a:avLst/>
          </a:prstGeom>
          <a:noFill/>
          <a:ln w="38100">
            <a:solidFill>
              <a:srgbClr val="008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" name="Text Box 6"/>
          <p:cNvSpPr txBox="1">
            <a:spLocks noChangeArrowheads="1"/>
          </p:cNvSpPr>
          <p:nvPr/>
        </p:nvSpPr>
        <p:spPr bwMode="auto">
          <a:xfrm>
            <a:off x="7143408" y="3254574"/>
            <a:ext cx="40481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lang="en-US" altLang="en-US"/>
              <a:t>D</a:t>
            </a:r>
          </a:p>
        </p:txBody>
      </p:sp>
      <p:sp>
        <p:nvSpPr>
          <p:cNvPr id="8" name="Line 7"/>
          <p:cNvSpPr>
            <a:spLocks noChangeShapeType="1"/>
          </p:cNvSpPr>
          <p:nvPr/>
        </p:nvSpPr>
        <p:spPr bwMode="auto">
          <a:xfrm>
            <a:off x="4187483" y="3518099"/>
            <a:ext cx="762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9" name="Line 8"/>
          <p:cNvSpPr>
            <a:spLocks noChangeShapeType="1"/>
          </p:cNvSpPr>
          <p:nvPr/>
        </p:nvSpPr>
        <p:spPr bwMode="auto">
          <a:xfrm>
            <a:off x="7692683" y="3518099"/>
            <a:ext cx="762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0" name="Text Box 9"/>
          <p:cNvSpPr txBox="1">
            <a:spLocks noChangeArrowheads="1"/>
          </p:cNvSpPr>
          <p:nvPr/>
        </p:nvSpPr>
        <p:spPr bwMode="auto">
          <a:xfrm>
            <a:off x="4416083" y="3060899"/>
            <a:ext cx="45561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lang="en-US" altLang="en-US"/>
              <a:t>M</a:t>
            </a:r>
          </a:p>
        </p:txBody>
      </p:sp>
      <p:sp>
        <p:nvSpPr>
          <p:cNvPr id="11" name="Text Box 10"/>
          <p:cNvSpPr txBox="1">
            <a:spLocks noChangeArrowheads="1"/>
          </p:cNvSpPr>
          <p:nvPr/>
        </p:nvSpPr>
        <p:spPr bwMode="auto">
          <a:xfrm>
            <a:off x="6168683" y="3060899"/>
            <a:ext cx="381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0" hangingPunct="0"/>
            <a:r>
              <a:rPr lang="en-US" altLang="en-US"/>
              <a:t>C</a:t>
            </a:r>
          </a:p>
        </p:txBody>
      </p:sp>
      <p:sp>
        <p:nvSpPr>
          <p:cNvPr id="12" name="Text Box 11"/>
          <p:cNvSpPr txBox="1">
            <a:spLocks noChangeArrowheads="1"/>
          </p:cNvSpPr>
          <p:nvPr/>
        </p:nvSpPr>
        <p:spPr bwMode="auto">
          <a:xfrm>
            <a:off x="7768883" y="3060899"/>
            <a:ext cx="45561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lang="en-US" altLang="en-US"/>
              <a:t>M</a:t>
            </a:r>
          </a:p>
        </p:txBody>
      </p:sp>
      <p:sp>
        <p:nvSpPr>
          <p:cNvPr id="13" name="Line 12"/>
          <p:cNvSpPr>
            <a:spLocks noChangeShapeType="1"/>
          </p:cNvSpPr>
          <p:nvPr/>
        </p:nvSpPr>
        <p:spPr bwMode="auto">
          <a:xfrm>
            <a:off x="5635283" y="3518099"/>
            <a:ext cx="1371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4" name="Text Box 13"/>
          <p:cNvSpPr txBox="1">
            <a:spLocks noChangeArrowheads="1"/>
          </p:cNvSpPr>
          <p:nvPr/>
        </p:nvSpPr>
        <p:spPr bwMode="auto">
          <a:xfrm>
            <a:off x="3577882" y="4356299"/>
            <a:ext cx="6283569" cy="17543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altLang="en-US" sz="2400" b="1" u="sng" dirty="0">
                <a:latin typeface="Garamond" panose="02020404030301010803" pitchFamily="18" charset="0"/>
              </a:rPr>
              <a:t>Symmetric Case:</a:t>
            </a:r>
            <a:r>
              <a:rPr lang="en-US" altLang="en-US" sz="2400" dirty="0">
                <a:latin typeface="Garamond" panose="02020404030301010803" pitchFamily="18" charset="0"/>
              </a:rPr>
              <a:t> both keys are the same or derivable from each other.</a:t>
            </a:r>
          </a:p>
          <a:p>
            <a:pPr eaLnBrk="0" hangingPunct="0">
              <a:spcBef>
                <a:spcPct val="50000"/>
              </a:spcBef>
            </a:pPr>
            <a:r>
              <a:rPr lang="en-US" altLang="en-US" sz="2400" b="1" u="sng" dirty="0">
                <a:latin typeface="Garamond" panose="02020404030301010803" pitchFamily="18" charset="0"/>
              </a:rPr>
              <a:t>Asymmetric Case:</a:t>
            </a:r>
            <a:r>
              <a:rPr lang="en-US" altLang="en-US" sz="2400" b="1" dirty="0">
                <a:latin typeface="Garamond" panose="02020404030301010803" pitchFamily="18" charset="0"/>
              </a:rPr>
              <a:t> </a:t>
            </a:r>
            <a:r>
              <a:rPr lang="en-US" altLang="en-US" sz="2400" dirty="0">
                <a:latin typeface="Garamond" panose="02020404030301010803" pitchFamily="18" charset="0"/>
              </a:rPr>
              <a:t>keys are different and not derivable from each other.</a:t>
            </a:r>
          </a:p>
        </p:txBody>
      </p:sp>
      <p:sp>
        <p:nvSpPr>
          <p:cNvPr id="15" name="Line 14"/>
          <p:cNvSpPr>
            <a:spLocks noChangeShapeType="1"/>
          </p:cNvSpPr>
          <p:nvPr/>
        </p:nvSpPr>
        <p:spPr bwMode="auto">
          <a:xfrm>
            <a:off x="5254283" y="2756099"/>
            <a:ext cx="0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6" name="Line 15"/>
          <p:cNvSpPr>
            <a:spLocks noChangeShapeType="1"/>
          </p:cNvSpPr>
          <p:nvPr/>
        </p:nvSpPr>
        <p:spPr bwMode="auto">
          <a:xfrm>
            <a:off x="7387883" y="2756099"/>
            <a:ext cx="0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7" name="Text Box 16"/>
          <p:cNvSpPr txBox="1">
            <a:spLocks noChangeArrowheads="1"/>
          </p:cNvSpPr>
          <p:nvPr/>
        </p:nvSpPr>
        <p:spPr bwMode="auto">
          <a:xfrm>
            <a:off x="5009808" y="2187774"/>
            <a:ext cx="50641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lang="en-US" altLang="en-US"/>
              <a:t>K</a:t>
            </a:r>
            <a:r>
              <a:rPr lang="en-US" altLang="en-US" baseline="-25000"/>
              <a:t>1</a:t>
            </a:r>
            <a:endParaRPr lang="en-US" altLang="en-US"/>
          </a:p>
        </p:txBody>
      </p:sp>
      <p:sp>
        <p:nvSpPr>
          <p:cNvPr id="18" name="Text Box 17"/>
          <p:cNvSpPr txBox="1">
            <a:spLocks noChangeArrowheads="1"/>
          </p:cNvSpPr>
          <p:nvPr/>
        </p:nvSpPr>
        <p:spPr bwMode="auto">
          <a:xfrm>
            <a:off x="7067208" y="2187774"/>
            <a:ext cx="50641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lang="en-US" altLang="en-US"/>
              <a:t>K</a:t>
            </a:r>
            <a:r>
              <a:rPr lang="en-US" altLang="en-US" baseline="-25000"/>
              <a:t>2</a:t>
            </a:r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078803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>
                <a:solidFill>
                  <a:srgbClr val="FF0000"/>
                </a:solidFill>
              </a:rPr>
              <a:t>Secret </a:t>
            </a:r>
            <a:r>
              <a:rPr lang="en-US" altLang="en-US" dirty="0">
                <a:solidFill>
                  <a:srgbClr val="FF0000"/>
                </a:solidFill>
              </a:rPr>
              <a:t>Key Cryptography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4" name="Text Box 3"/>
          <p:cNvSpPr txBox="1">
            <a:spLocks noChangeArrowheads="1"/>
          </p:cNvSpPr>
          <p:nvPr/>
        </p:nvSpPr>
        <p:spPr bwMode="auto">
          <a:xfrm>
            <a:off x="4933074" y="3402036"/>
            <a:ext cx="36988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lang="en-US" altLang="en-US"/>
              <a:t>E</a:t>
            </a:r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4780674" y="3325836"/>
            <a:ext cx="685800" cy="685800"/>
          </a:xfrm>
          <a:prstGeom prst="rect">
            <a:avLst/>
          </a:prstGeom>
          <a:noFill/>
          <a:ln w="38100">
            <a:solidFill>
              <a:srgbClr val="CC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6838074" y="3287736"/>
            <a:ext cx="685800" cy="685800"/>
          </a:xfrm>
          <a:prstGeom prst="rect">
            <a:avLst/>
          </a:prstGeom>
          <a:noFill/>
          <a:ln w="38100">
            <a:solidFill>
              <a:srgbClr val="008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" name="Text Box 6"/>
          <p:cNvSpPr txBox="1">
            <a:spLocks noChangeArrowheads="1"/>
          </p:cNvSpPr>
          <p:nvPr/>
        </p:nvSpPr>
        <p:spPr bwMode="auto">
          <a:xfrm>
            <a:off x="6974599" y="3367111"/>
            <a:ext cx="40481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lang="en-US" altLang="en-US"/>
              <a:t>D</a:t>
            </a:r>
          </a:p>
        </p:txBody>
      </p:sp>
      <p:sp>
        <p:nvSpPr>
          <p:cNvPr id="8" name="Line 7"/>
          <p:cNvSpPr>
            <a:spLocks noChangeShapeType="1"/>
          </p:cNvSpPr>
          <p:nvPr/>
        </p:nvSpPr>
        <p:spPr bwMode="auto">
          <a:xfrm>
            <a:off x="4018674" y="3630636"/>
            <a:ext cx="762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9" name="Line 8"/>
          <p:cNvSpPr>
            <a:spLocks noChangeShapeType="1"/>
          </p:cNvSpPr>
          <p:nvPr/>
        </p:nvSpPr>
        <p:spPr bwMode="auto">
          <a:xfrm>
            <a:off x="7523874" y="3630636"/>
            <a:ext cx="762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0" name="Text Box 9"/>
          <p:cNvSpPr txBox="1">
            <a:spLocks noChangeArrowheads="1"/>
          </p:cNvSpPr>
          <p:nvPr/>
        </p:nvSpPr>
        <p:spPr bwMode="auto">
          <a:xfrm>
            <a:off x="4247274" y="3173436"/>
            <a:ext cx="45561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lang="en-US" altLang="en-US" dirty="0"/>
              <a:t>M</a:t>
            </a:r>
          </a:p>
        </p:txBody>
      </p:sp>
      <p:sp>
        <p:nvSpPr>
          <p:cNvPr id="11" name="Text Box 10"/>
          <p:cNvSpPr txBox="1">
            <a:spLocks noChangeArrowheads="1"/>
          </p:cNvSpPr>
          <p:nvPr/>
        </p:nvSpPr>
        <p:spPr bwMode="auto">
          <a:xfrm>
            <a:off x="5999874" y="3173436"/>
            <a:ext cx="381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0" hangingPunct="0"/>
            <a:r>
              <a:rPr lang="en-US" altLang="en-US"/>
              <a:t>C</a:t>
            </a:r>
          </a:p>
        </p:txBody>
      </p:sp>
      <p:sp>
        <p:nvSpPr>
          <p:cNvPr id="12" name="Text Box 11"/>
          <p:cNvSpPr txBox="1">
            <a:spLocks noChangeArrowheads="1"/>
          </p:cNvSpPr>
          <p:nvPr/>
        </p:nvSpPr>
        <p:spPr bwMode="auto">
          <a:xfrm>
            <a:off x="7600074" y="3173436"/>
            <a:ext cx="45561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lang="en-US" altLang="en-US"/>
              <a:t>M</a:t>
            </a:r>
          </a:p>
        </p:txBody>
      </p:sp>
      <p:sp>
        <p:nvSpPr>
          <p:cNvPr id="13" name="Line 12"/>
          <p:cNvSpPr>
            <a:spLocks noChangeShapeType="1"/>
          </p:cNvSpPr>
          <p:nvPr/>
        </p:nvSpPr>
        <p:spPr bwMode="auto">
          <a:xfrm>
            <a:off x="5466474" y="3630636"/>
            <a:ext cx="1371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4" name="Text Box 13"/>
          <p:cNvSpPr txBox="1">
            <a:spLocks noChangeArrowheads="1"/>
          </p:cNvSpPr>
          <p:nvPr/>
        </p:nvSpPr>
        <p:spPr bwMode="auto">
          <a:xfrm>
            <a:off x="3409074" y="4468836"/>
            <a:ext cx="5943600" cy="1015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altLang="en-US" sz="2400" dirty="0">
                <a:latin typeface="Garamond" panose="02020404030301010803" pitchFamily="18" charset="0"/>
              </a:rPr>
              <a:t>K is the secret key shared by both the </a:t>
            </a:r>
          </a:p>
          <a:p>
            <a:pPr eaLnBrk="0" hangingPunct="0">
              <a:spcBef>
                <a:spcPct val="50000"/>
              </a:spcBef>
            </a:pPr>
            <a:r>
              <a:rPr lang="en-US" altLang="en-US" sz="2400" dirty="0">
                <a:latin typeface="Garamond" panose="02020404030301010803" pitchFamily="18" charset="0"/>
              </a:rPr>
              <a:t>sender (S) and receiver (R).</a:t>
            </a:r>
          </a:p>
        </p:txBody>
      </p:sp>
      <p:sp>
        <p:nvSpPr>
          <p:cNvPr id="15" name="Line 14"/>
          <p:cNvSpPr>
            <a:spLocks noChangeShapeType="1"/>
          </p:cNvSpPr>
          <p:nvPr/>
        </p:nvSpPr>
        <p:spPr bwMode="auto">
          <a:xfrm>
            <a:off x="5085474" y="2868636"/>
            <a:ext cx="0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6" name="Line 15"/>
          <p:cNvSpPr>
            <a:spLocks noChangeShapeType="1"/>
          </p:cNvSpPr>
          <p:nvPr/>
        </p:nvSpPr>
        <p:spPr bwMode="auto">
          <a:xfrm>
            <a:off x="7142874" y="2868636"/>
            <a:ext cx="0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7" name="Text Box 16"/>
          <p:cNvSpPr txBox="1">
            <a:spLocks noChangeArrowheads="1"/>
          </p:cNvSpPr>
          <p:nvPr/>
        </p:nvSpPr>
        <p:spPr bwMode="auto">
          <a:xfrm>
            <a:off x="4840999" y="2300311"/>
            <a:ext cx="40481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lang="en-US" altLang="en-US"/>
              <a:t>K</a:t>
            </a:r>
          </a:p>
        </p:txBody>
      </p:sp>
      <p:sp>
        <p:nvSpPr>
          <p:cNvPr id="18" name="Text Box 17"/>
          <p:cNvSpPr txBox="1">
            <a:spLocks noChangeArrowheads="1"/>
          </p:cNvSpPr>
          <p:nvPr/>
        </p:nvSpPr>
        <p:spPr bwMode="auto">
          <a:xfrm>
            <a:off x="6990474" y="2335236"/>
            <a:ext cx="40481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lang="en-US" altLang="en-US"/>
              <a:t>K</a:t>
            </a:r>
          </a:p>
        </p:txBody>
      </p:sp>
      <p:sp>
        <p:nvSpPr>
          <p:cNvPr id="19" name="Text Box 18"/>
          <p:cNvSpPr txBox="1">
            <a:spLocks noChangeArrowheads="1"/>
          </p:cNvSpPr>
          <p:nvPr/>
        </p:nvSpPr>
        <p:spPr bwMode="auto">
          <a:xfrm>
            <a:off x="3561474" y="3402036"/>
            <a:ext cx="35401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lang="en-US" altLang="en-US" dirty="0"/>
              <a:t>S</a:t>
            </a:r>
          </a:p>
        </p:txBody>
      </p:sp>
      <p:sp>
        <p:nvSpPr>
          <p:cNvPr id="20" name="Text Box 19"/>
          <p:cNvSpPr txBox="1">
            <a:spLocks noChangeArrowheads="1"/>
          </p:cNvSpPr>
          <p:nvPr/>
        </p:nvSpPr>
        <p:spPr bwMode="auto">
          <a:xfrm>
            <a:off x="8438274" y="3325836"/>
            <a:ext cx="3873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lang="en-US" altLang="en-US"/>
              <a:t>R</a:t>
            </a:r>
          </a:p>
        </p:txBody>
      </p:sp>
    </p:spTree>
    <p:extLst>
      <p:ext uri="{BB962C8B-B14F-4D97-AF65-F5344CB8AC3E}">
        <p14:creationId xmlns:p14="http://schemas.microsoft.com/office/powerpoint/2010/main" val="38059410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>
                <a:solidFill>
                  <a:srgbClr val="FF0000"/>
                </a:solidFill>
              </a:rPr>
              <a:t>Secrete Key Cryptography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71600" y="2285999"/>
            <a:ext cx="10614074" cy="4424289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en-US" altLang="en-US" sz="2800" i="1" dirty="0">
                <a:latin typeface="Garamond" panose="02020404030301010803" pitchFamily="18" charset="0"/>
              </a:rPr>
              <a:t>Also called symmetric or single-key algorithms.</a:t>
            </a:r>
          </a:p>
          <a:p>
            <a:pPr>
              <a:lnSpc>
                <a:spcPct val="90000"/>
              </a:lnSpc>
            </a:pPr>
            <a:r>
              <a:rPr lang="en-US" altLang="en-US" sz="2800" i="1" dirty="0">
                <a:latin typeface="Garamond" panose="02020404030301010803" pitchFamily="18" charset="0"/>
              </a:rPr>
              <a:t>The encryption and the decryption key are the same.</a:t>
            </a:r>
          </a:p>
          <a:p>
            <a:pPr>
              <a:lnSpc>
                <a:spcPct val="90000"/>
              </a:lnSpc>
            </a:pPr>
            <a:r>
              <a:rPr lang="en-US" altLang="en-US" sz="2800" i="1" dirty="0">
                <a:latin typeface="Garamond" panose="02020404030301010803" pitchFamily="18" charset="0"/>
              </a:rPr>
              <a:t>Techniques based on a combination of substitution and permutation. </a:t>
            </a:r>
          </a:p>
          <a:p>
            <a:pPr>
              <a:lnSpc>
                <a:spcPct val="90000"/>
              </a:lnSpc>
            </a:pPr>
            <a:r>
              <a:rPr lang="en-US" altLang="en-US" sz="2800" i="1" dirty="0">
                <a:latin typeface="Garamond" panose="02020404030301010803" pitchFamily="18" charset="0"/>
              </a:rPr>
              <a:t>Stream ciphers: operate on single bit or byte.	</a:t>
            </a:r>
          </a:p>
          <a:p>
            <a:pPr>
              <a:lnSpc>
                <a:spcPct val="90000"/>
              </a:lnSpc>
            </a:pPr>
            <a:r>
              <a:rPr lang="en-US" altLang="en-US" sz="2800" i="1" dirty="0">
                <a:latin typeface="Garamond" panose="02020404030301010803" pitchFamily="18" charset="0"/>
              </a:rPr>
              <a:t>Block ciphers: operate on blocks (typically 64 bits)</a:t>
            </a:r>
          </a:p>
          <a:p>
            <a:pPr>
              <a:lnSpc>
                <a:spcPct val="90000"/>
              </a:lnSpc>
            </a:pPr>
            <a:r>
              <a:rPr lang="en-US" altLang="en-US" sz="2800" i="1" dirty="0">
                <a:latin typeface="Garamond" panose="02020404030301010803" pitchFamily="18" charset="0"/>
              </a:rPr>
              <a:t>Advantage: simple, fast.</a:t>
            </a:r>
          </a:p>
          <a:p>
            <a:pPr>
              <a:lnSpc>
                <a:spcPct val="90000"/>
              </a:lnSpc>
            </a:pPr>
            <a:r>
              <a:rPr lang="en-US" altLang="en-US" sz="2800" i="1" dirty="0">
                <a:latin typeface="Garamond" panose="02020404030301010803" pitchFamily="18" charset="0"/>
              </a:rPr>
              <a:t>Disadvantage: key exchange, key management.</a:t>
            </a:r>
          </a:p>
          <a:p>
            <a:pPr>
              <a:lnSpc>
                <a:spcPct val="90000"/>
              </a:lnSpc>
            </a:pPr>
            <a:r>
              <a:rPr lang="en-US" altLang="en-US" sz="2800" i="1" dirty="0">
                <a:latin typeface="Garamond" panose="02020404030301010803" pitchFamily="18" charset="0"/>
              </a:rPr>
              <a:t>Examples: DES,RC4, IDEA, Blowfish, AES, etc.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96138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>
                <a:solidFill>
                  <a:srgbClr val="FF0000"/>
                </a:solidFill>
              </a:rPr>
              <a:t>Private Key Cryptosystem</a:t>
            </a:r>
            <a:br>
              <a:rPr lang="en-US" altLang="en-US" dirty="0">
                <a:solidFill>
                  <a:srgbClr val="FF0000"/>
                </a:solidFill>
              </a:rPr>
            </a:br>
            <a:r>
              <a:rPr lang="en-US" altLang="en-US" dirty="0">
                <a:solidFill>
                  <a:srgbClr val="FF0000"/>
                </a:solidFill>
              </a:rPr>
              <a:t>(Symmetric)</a:t>
            </a:r>
            <a:endParaRPr lang="en-US" dirty="0">
              <a:solidFill>
                <a:srgbClr val="FF0000"/>
              </a:solidFill>
            </a:endParaRPr>
          </a:p>
        </p:txBody>
      </p:sp>
      <p:pic>
        <p:nvPicPr>
          <p:cNvPr id="4" name="Picture 102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7108" y="2171700"/>
            <a:ext cx="10480430" cy="45807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88161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>
                <a:solidFill>
                  <a:srgbClr val="FF0000"/>
                </a:solidFill>
              </a:rPr>
              <a:t>Symmetric Key - Issues</a:t>
            </a:r>
            <a:endParaRPr lang="en-US" dirty="0">
              <a:solidFill>
                <a:srgbClr val="FF0000"/>
              </a:solidFill>
            </a:endParaRPr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8229948"/>
              </p:ext>
            </p:extLst>
          </p:nvPr>
        </p:nvGraphicFramePr>
        <p:xfrm>
          <a:off x="1955409" y="1819421"/>
          <a:ext cx="9326879" cy="40327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57" name="Photo Editor Photo" r:id="rId3" imgW="4328535" imgH="1905165" progId="MSPhotoEd.3">
                  <p:embed/>
                </p:oleObj>
              </mc:Choice>
              <mc:Fallback>
                <p:oleObj name="Photo Editor Photo" r:id="rId3" imgW="4328535" imgH="1905165" progId="MSPhotoEd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55409" y="1819421"/>
                        <a:ext cx="9326879" cy="40327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Text Box 4"/>
          <p:cNvSpPr txBox="1">
            <a:spLocks noChangeArrowheads="1"/>
          </p:cNvSpPr>
          <p:nvPr/>
        </p:nvSpPr>
        <p:spPr bwMode="auto">
          <a:xfrm>
            <a:off x="1975876" y="5984879"/>
            <a:ext cx="6372257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lang="en-US" altLang="en-US" sz="2400" i="1" dirty="0">
                <a:latin typeface="Garmond "/>
              </a:rPr>
              <a:t>Key management, keys required = (p*(p-1))/</a:t>
            </a:r>
            <a:r>
              <a:rPr lang="en-US" altLang="en-US" sz="2400" i="1" dirty="0" smtClean="0">
                <a:latin typeface="Garmond "/>
              </a:rPr>
              <a:t>2</a:t>
            </a:r>
            <a:endParaRPr lang="en-US" altLang="en-US" sz="2400" i="1" dirty="0">
              <a:latin typeface="Garmond "/>
            </a:endParaRPr>
          </a:p>
        </p:txBody>
      </p:sp>
    </p:spTree>
    <p:extLst>
      <p:ext uri="{BB962C8B-B14F-4D97-AF65-F5344CB8AC3E}">
        <p14:creationId xmlns:p14="http://schemas.microsoft.com/office/powerpoint/2010/main" val="30910512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>
                <a:solidFill>
                  <a:srgbClr val="FF0000"/>
                </a:solidFill>
              </a:rPr>
              <a:t>Secrete Key Assurances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71600" y="1941344"/>
            <a:ext cx="10698480" cy="4754878"/>
          </a:xfrm>
        </p:spPr>
        <p:txBody>
          <a:bodyPr>
            <a:normAutofit lnSpcReduction="10000"/>
          </a:bodyPr>
          <a:lstStyle/>
          <a:p>
            <a:pPr>
              <a:lnSpc>
                <a:spcPct val="90000"/>
              </a:lnSpc>
            </a:pPr>
            <a:r>
              <a:rPr lang="en-US" altLang="en-US" sz="2400" dirty="0">
                <a:latin typeface="Garamond" panose="02020404030301010803" pitchFamily="18" charset="0"/>
              </a:rPr>
              <a:t>Confidentiality </a:t>
            </a:r>
          </a:p>
          <a:p>
            <a:pPr lvl="1">
              <a:lnSpc>
                <a:spcPct val="90000"/>
              </a:lnSpc>
            </a:pPr>
            <a:r>
              <a:rPr lang="en-US" altLang="en-US" sz="2400" dirty="0">
                <a:latin typeface="Garamond" panose="02020404030301010803" pitchFamily="18" charset="0"/>
              </a:rPr>
              <a:t>is assurance that only owners of a shared secrete key can decrypt a message that has been encrypted with the shared secrete key</a:t>
            </a:r>
          </a:p>
          <a:p>
            <a:pPr>
              <a:lnSpc>
                <a:spcPct val="90000"/>
              </a:lnSpc>
            </a:pPr>
            <a:r>
              <a:rPr lang="en-US" altLang="en-US" sz="2400" dirty="0">
                <a:latin typeface="Garamond" panose="02020404030301010803" pitchFamily="18" charset="0"/>
              </a:rPr>
              <a:t>Authentication</a:t>
            </a:r>
          </a:p>
          <a:p>
            <a:pPr lvl="1">
              <a:lnSpc>
                <a:spcPct val="90000"/>
              </a:lnSpc>
            </a:pPr>
            <a:r>
              <a:rPr lang="en-US" altLang="en-US" sz="2400" dirty="0">
                <a:latin typeface="Garamond" panose="02020404030301010803" pitchFamily="18" charset="0"/>
              </a:rPr>
              <a:t>is assurance of the identify of the person at the other end of the line (use challenge and response protocols)</a:t>
            </a:r>
          </a:p>
          <a:p>
            <a:pPr>
              <a:lnSpc>
                <a:spcPct val="90000"/>
              </a:lnSpc>
            </a:pPr>
            <a:r>
              <a:rPr lang="en-US" altLang="en-US" sz="2400" dirty="0">
                <a:latin typeface="Garamond" panose="02020404030301010803" pitchFamily="18" charset="0"/>
              </a:rPr>
              <a:t>Integrity</a:t>
            </a:r>
          </a:p>
          <a:p>
            <a:pPr lvl="1">
              <a:lnSpc>
                <a:spcPct val="90000"/>
              </a:lnSpc>
            </a:pPr>
            <a:r>
              <a:rPr lang="en-US" altLang="en-US" sz="2400" dirty="0">
                <a:latin typeface="Garamond" panose="02020404030301010803" pitchFamily="18" charset="0"/>
              </a:rPr>
              <a:t>is assurance that a message has not been changed during transit and is also called message authentication (use message fingerprint)</a:t>
            </a:r>
          </a:p>
          <a:p>
            <a:pPr>
              <a:lnSpc>
                <a:spcPct val="90000"/>
              </a:lnSpc>
            </a:pPr>
            <a:r>
              <a:rPr lang="en-US" altLang="en-US" sz="2400" dirty="0">
                <a:latin typeface="Garamond" panose="02020404030301010803" pitchFamily="18" charset="0"/>
              </a:rPr>
              <a:t>Non-repudiation</a:t>
            </a:r>
          </a:p>
          <a:p>
            <a:pPr lvl="1">
              <a:lnSpc>
                <a:spcPct val="90000"/>
              </a:lnSpc>
            </a:pPr>
            <a:r>
              <a:rPr lang="en-US" altLang="en-US" sz="2400" dirty="0">
                <a:latin typeface="Garamond" panose="02020404030301010803" pitchFamily="18" charset="0"/>
              </a:rPr>
              <a:t>is assurance that the sender cannot deny a file was sent.  This cannot be done with secrete key alone (need trusted third party or public key technology)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134255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>
                <a:solidFill>
                  <a:srgbClr val="FF0000"/>
                </a:solidFill>
              </a:rPr>
              <a:t>Example: non-repudiation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71599" y="2286000"/>
            <a:ext cx="10642209" cy="4368018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en-US" altLang="en-US" sz="2400" dirty="0">
                <a:latin typeface="Garamond" panose="02020404030301010803" pitchFamily="18" charset="0"/>
              </a:rPr>
              <a:t>Scenario 1:</a:t>
            </a:r>
          </a:p>
          <a:p>
            <a:pPr lvl="1">
              <a:lnSpc>
                <a:spcPct val="90000"/>
              </a:lnSpc>
            </a:pPr>
            <a:r>
              <a:rPr lang="en-US" altLang="en-US" sz="2400" dirty="0">
                <a:latin typeface="Garamond" panose="02020404030301010803" pitchFamily="18" charset="0"/>
              </a:rPr>
              <a:t>Alice sends a stock buy request to Bob</a:t>
            </a:r>
          </a:p>
          <a:p>
            <a:pPr lvl="1">
              <a:lnSpc>
                <a:spcPct val="90000"/>
              </a:lnSpc>
            </a:pPr>
            <a:r>
              <a:rPr lang="en-US" altLang="en-US" sz="2400" dirty="0">
                <a:latin typeface="Garamond" panose="02020404030301010803" pitchFamily="18" charset="0"/>
              </a:rPr>
              <a:t>Bob does not buy and claims that he never received the request</a:t>
            </a:r>
          </a:p>
          <a:p>
            <a:pPr>
              <a:lnSpc>
                <a:spcPct val="90000"/>
              </a:lnSpc>
            </a:pPr>
            <a:r>
              <a:rPr lang="en-US" altLang="en-US" sz="2400" dirty="0">
                <a:latin typeface="Garamond" panose="02020404030301010803" pitchFamily="18" charset="0"/>
              </a:rPr>
              <a:t>Scenario 2:</a:t>
            </a:r>
          </a:p>
          <a:p>
            <a:pPr lvl="1">
              <a:lnSpc>
                <a:spcPct val="90000"/>
              </a:lnSpc>
            </a:pPr>
            <a:r>
              <a:rPr lang="en-US" altLang="en-US" sz="2400" dirty="0">
                <a:latin typeface="Garamond" panose="02020404030301010803" pitchFamily="18" charset="0"/>
              </a:rPr>
              <a:t>Alice sends a stock buy request to Bob</a:t>
            </a:r>
          </a:p>
          <a:p>
            <a:pPr lvl="1">
              <a:lnSpc>
                <a:spcPct val="90000"/>
              </a:lnSpc>
            </a:pPr>
            <a:r>
              <a:rPr lang="en-US" altLang="en-US" sz="2400" dirty="0">
                <a:latin typeface="Garamond" panose="02020404030301010803" pitchFamily="18" charset="0"/>
              </a:rPr>
              <a:t>Bob sends back an acknowledge message</a:t>
            </a:r>
          </a:p>
          <a:p>
            <a:pPr lvl="1">
              <a:lnSpc>
                <a:spcPct val="90000"/>
              </a:lnSpc>
            </a:pPr>
            <a:r>
              <a:rPr lang="en-US" altLang="en-US" sz="2400" dirty="0">
                <a:latin typeface="Garamond" panose="02020404030301010803" pitchFamily="18" charset="0"/>
              </a:rPr>
              <a:t>Again, Bob does not buy and claims that he never received it</a:t>
            </a:r>
          </a:p>
          <a:p>
            <a:pPr lvl="1">
              <a:lnSpc>
                <a:spcPct val="90000"/>
              </a:lnSpc>
            </a:pPr>
            <a:r>
              <a:rPr lang="en-US" altLang="en-US" sz="2400" dirty="0">
                <a:latin typeface="Garamond" panose="02020404030301010803" pitchFamily="18" charset="0"/>
              </a:rPr>
              <a:t>Alice presents the </a:t>
            </a:r>
            <a:r>
              <a:rPr lang="en-US" altLang="en-US" sz="2400" dirty="0" err="1">
                <a:latin typeface="Garamond" panose="02020404030301010803" pitchFamily="18" charset="0"/>
              </a:rPr>
              <a:t>ack</a:t>
            </a:r>
            <a:r>
              <a:rPr lang="en-US" altLang="en-US" sz="2400" dirty="0">
                <a:latin typeface="Garamond" panose="02020404030301010803" pitchFamily="18" charset="0"/>
              </a:rPr>
              <a:t> message as proof</a:t>
            </a:r>
          </a:p>
          <a:p>
            <a:pPr>
              <a:lnSpc>
                <a:spcPct val="90000"/>
              </a:lnSpc>
            </a:pPr>
            <a:r>
              <a:rPr lang="en-US" altLang="en-US" sz="2400" dirty="0">
                <a:latin typeface="Garamond" panose="02020404030301010803" pitchFamily="18" charset="0"/>
              </a:rPr>
              <a:t>Can she prove that the </a:t>
            </a:r>
            <a:r>
              <a:rPr lang="en-US" altLang="en-US" sz="2400" dirty="0" err="1">
                <a:latin typeface="Garamond" panose="02020404030301010803" pitchFamily="18" charset="0"/>
              </a:rPr>
              <a:t>ack</a:t>
            </a:r>
            <a:r>
              <a:rPr lang="en-US" altLang="en-US" sz="2400" dirty="0">
                <a:latin typeface="Garamond" panose="02020404030301010803" pitchFamily="18" charset="0"/>
              </a:rPr>
              <a:t> message was created by him?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049951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>
                <a:solidFill>
                  <a:srgbClr val="FF0000"/>
                </a:solidFill>
              </a:rPr>
              <a:t>Public </a:t>
            </a:r>
            <a:r>
              <a:rPr lang="en-US" altLang="en-US" dirty="0">
                <a:solidFill>
                  <a:srgbClr val="FF0000"/>
                </a:solidFill>
              </a:rPr>
              <a:t>Key Cryptography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4" name="Text Box 3"/>
          <p:cNvSpPr txBox="1">
            <a:spLocks noChangeArrowheads="1"/>
          </p:cNvSpPr>
          <p:nvPr/>
        </p:nvSpPr>
        <p:spPr bwMode="auto">
          <a:xfrm>
            <a:off x="4496972" y="3570850"/>
            <a:ext cx="36988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lang="en-US" altLang="en-US"/>
              <a:t>E</a:t>
            </a:r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4344572" y="3494650"/>
            <a:ext cx="685800" cy="685800"/>
          </a:xfrm>
          <a:prstGeom prst="rect">
            <a:avLst/>
          </a:prstGeom>
          <a:noFill/>
          <a:ln w="38100">
            <a:solidFill>
              <a:srgbClr val="CC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6401972" y="3456550"/>
            <a:ext cx="685800" cy="685800"/>
          </a:xfrm>
          <a:prstGeom prst="rect">
            <a:avLst/>
          </a:prstGeom>
          <a:noFill/>
          <a:ln w="38100">
            <a:solidFill>
              <a:srgbClr val="008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" name="Text Box 6"/>
          <p:cNvSpPr txBox="1">
            <a:spLocks noChangeArrowheads="1"/>
          </p:cNvSpPr>
          <p:nvPr/>
        </p:nvSpPr>
        <p:spPr bwMode="auto">
          <a:xfrm>
            <a:off x="6538497" y="3535925"/>
            <a:ext cx="40481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lang="en-US" altLang="en-US"/>
              <a:t>D</a:t>
            </a:r>
          </a:p>
        </p:txBody>
      </p:sp>
      <p:sp>
        <p:nvSpPr>
          <p:cNvPr id="8" name="Line 7"/>
          <p:cNvSpPr>
            <a:spLocks noChangeShapeType="1"/>
          </p:cNvSpPr>
          <p:nvPr/>
        </p:nvSpPr>
        <p:spPr bwMode="auto">
          <a:xfrm>
            <a:off x="3582572" y="3799450"/>
            <a:ext cx="762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9" name="Line 8"/>
          <p:cNvSpPr>
            <a:spLocks noChangeShapeType="1"/>
          </p:cNvSpPr>
          <p:nvPr/>
        </p:nvSpPr>
        <p:spPr bwMode="auto">
          <a:xfrm>
            <a:off x="7087772" y="3799450"/>
            <a:ext cx="762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0" name="Text Box 9"/>
          <p:cNvSpPr txBox="1">
            <a:spLocks noChangeArrowheads="1"/>
          </p:cNvSpPr>
          <p:nvPr/>
        </p:nvSpPr>
        <p:spPr bwMode="auto">
          <a:xfrm>
            <a:off x="3811172" y="3342250"/>
            <a:ext cx="45561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lang="en-US" altLang="en-US" dirty="0"/>
              <a:t>M</a:t>
            </a:r>
          </a:p>
        </p:txBody>
      </p:sp>
      <p:sp>
        <p:nvSpPr>
          <p:cNvPr id="11" name="Text Box 10"/>
          <p:cNvSpPr txBox="1">
            <a:spLocks noChangeArrowheads="1"/>
          </p:cNvSpPr>
          <p:nvPr/>
        </p:nvSpPr>
        <p:spPr bwMode="auto">
          <a:xfrm>
            <a:off x="5563772" y="3342250"/>
            <a:ext cx="381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0" hangingPunct="0"/>
            <a:r>
              <a:rPr lang="en-US" altLang="en-US"/>
              <a:t>C</a:t>
            </a:r>
          </a:p>
        </p:txBody>
      </p:sp>
      <p:sp>
        <p:nvSpPr>
          <p:cNvPr id="12" name="Text Box 11"/>
          <p:cNvSpPr txBox="1">
            <a:spLocks noChangeArrowheads="1"/>
          </p:cNvSpPr>
          <p:nvPr/>
        </p:nvSpPr>
        <p:spPr bwMode="auto">
          <a:xfrm>
            <a:off x="7163972" y="3342250"/>
            <a:ext cx="45561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lang="en-US" altLang="en-US"/>
              <a:t>M</a:t>
            </a:r>
          </a:p>
        </p:txBody>
      </p:sp>
      <p:sp>
        <p:nvSpPr>
          <p:cNvPr id="13" name="Line 12"/>
          <p:cNvSpPr>
            <a:spLocks noChangeShapeType="1"/>
          </p:cNvSpPr>
          <p:nvPr/>
        </p:nvSpPr>
        <p:spPr bwMode="auto">
          <a:xfrm>
            <a:off x="5030372" y="3799450"/>
            <a:ext cx="1371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4" name="Text Box 13"/>
          <p:cNvSpPr txBox="1">
            <a:spLocks noChangeArrowheads="1"/>
          </p:cNvSpPr>
          <p:nvPr/>
        </p:nvSpPr>
        <p:spPr bwMode="auto">
          <a:xfrm>
            <a:off x="2972972" y="4637650"/>
            <a:ext cx="5943600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altLang="en-US" sz="2400" dirty="0">
                <a:latin typeface="Garamond" panose="02020404030301010803" pitchFamily="18" charset="0"/>
              </a:rPr>
              <a:t>K</a:t>
            </a:r>
            <a:r>
              <a:rPr lang="en-US" altLang="en-US" sz="2400" baseline="-25000" dirty="0">
                <a:latin typeface="Garamond" panose="02020404030301010803" pitchFamily="18" charset="0"/>
              </a:rPr>
              <a:t>R(pub)</a:t>
            </a:r>
            <a:r>
              <a:rPr lang="en-US" altLang="en-US" sz="2400" dirty="0">
                <a:latin typeface="Garamond" panose="02020404030301010803" pitchFamily="18" charset="0"/>
              </a:rPr>
              <a:t> is Receiver’s public key and K</a:t>
            </a:r>
            <a:r>
              <a:rPr lang="en-US" altLang="en-US" sz="2400" baseline="-25000" dirty="0">
                <a:latin typeface="Garamond" panose="02020404030301010803" pitchFamily="18" charset="0"/>
              </a:rPr>
              <a:t>R(</a:t>
            </a:r>
            <a:r>
              <a:rPr lang="en-US" altLang="en-US" sz="2400" baseline="-25000" dirty="0" err="1">
                <a:latin typeface="Garamond" panose="02020404030301010803" pitchFamily="18" charset="0"/>
              </a:rPr>
              <a:t>pri</a:t>
            </a:r>
            <a:r>
              <a:rPr lang="en-US" altLang="en-US" sz="2400" baseline="-25000" dirty="0">
                <a:latin typeface="Garamond" panose="02020404030301010803" pitchFamily="18" charset="0"/>
              </a:rPr>
              <a:t>) </a:t>
            </a:r>
            <a:r>
              <a:rPr lang="en-US" altLang="en-US" sz="2400" dirty="0">
                <a:latin typeface="Garamond" panose="02020404030301010803" pitchFamily="18" charset="0"/>
              </a:rPr>
              <a:t>is Receiver’s private key.</a:t>
            </a:r>
          </a:p>
        </p:txBody>
      </p:sp>
      <p:sp>
        <p:nvSpPr>
          <p:cNvPr id="15" name="Line 14"/>
          <p:cNvSpPr>
            <a:spLocks noChangeShapeType="1"/>
          </p:cNvSpPr>
          <p:nvPr/>
        </p:nvSpPr>
        <p:spPr bwMode="auto">
          <a:xfrm>
            <a:off x="4649372" y="3037450"/>
            <a:ext cx="0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6" name="Line 15"/>
          <p:cNvSpPr>
            <a:spLocks noChangeShapeType="1"/>
          </p:cNvSpPr>
          <p:nvPr/>
        </p:nvSpPr>
        <p:spPr bwMode="auto">
          <a:xfrm>
            <a:off x="6706772" y="3037450"/>
            <a:ext cx="0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7" name="Text Box 16"/>
          <p:cNvSpPr txBox="1">
            <a:spLocks noChangeArrowheads="1"/>
          </p:cNvSpPr>
          <p:nvPr/>
        </p:nvSpPr>
        <p:spPr bwMode="auto">
          <a:xfrm>
            <a:off x="4404897" y="2469125"/>
            <a:ext cx="108267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0" hangingPunct="0"/>
            <a:r>
              <a:rPr lang="en-US" altLang="en-US" dirty="0"/>
              <a:t>K</a:t>
            </a:r>
            <a:r>
              <a:rPr lang="en-US" altLang="en-US" baseline="-25000" dirty="0"/>
              <a:t>R(pub)</a:t>
            </a:r>
            <a:endParaRPr lang="en-US" altLang="en-US" dirty="0"/>
          </a:p>
        </p:txBody>
      </p:sp>
      <p:sp>
        <p:nvSpPr>
          <p:cNvPr id="18" name="Text Box 17"/>
          <p:cNvSpPr txBox="1">
            <a:spLocks noChangeArrowheads="1"/>
          </p:cNvSpPr>
          <p:nvPr/>
        </p:nvSpPr>
        <p:spPr bwMode="auto">
          <a:xfrm>
            <a:off x="6554372" y="2504050"/>
            <a:ext cx="9144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0" hangingPunct="0"/>
            <a:r>
              <a:rPr lang="en-US" altLang="en-US"/>
              <a:t>K</a:t>
            </a:r>
            <a:r>
              <a:rPr lang="en-US" altLang="en-US" baseline="-25000"/>
              <a:t>R(pri)</a:t>
            </a:r>
            <a:endParaRPr lang="en-US" altLang="en-US"/>
          </a:p>
        </p:txBody>
      </p:sp>
      <p:sp>
        <p:nvSpPr>
          <p:cNvPr id="19" name="Text Box 18"/>
          <p:cNvSpPr txBox="1">
            <a:spLocks noChangeArrowheads="1"/>
          </p:cNvSpPr>
          <p:nvPr/>
        </p:nvSpPr>
        <p:spPr bwMode="auto">
          <a:xfrm>
            <a:off x="3125372" y="3570850"/>
            <a:ext cx="35401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lang="en-US" altLang="en-US" dirty="0"/>
              <a:t>S</a:t>
            </a:r>
          </a:p>
        </p:txBody>
      </p:sp>
      <p:sp>
        <p:nvSpPr>
          <p:cNvPr id="20" name="Text Box 19"/>
          <p:cNvSpPr txBox="1">
            <a:spLocks noChangeArrowheads="1"/>
          </p:cNvSpPr>
          <p:nvPr/>
        </p:nvSpPr>
        <p:spPr bwMode="auto">
          <a:xfrm>
            <a:off x="8002172" y="3494650"/>
            <a:ext cx="3873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lang="en-US" altLang="en-US"/>
              <a:t>R</a:t>
            </a:r>
          </a:p>
        </p:txBody>
      </p:sp>
    </p:spTree>
    <p:extLst>
      <p:ext uri="{BB962C8B-B14F-4D97-AF65-F5344CB8AC3E}">
        <p14:creationId xmlns:p14="http://schemas.microsoft.com/office/powerpoint/2010/main" val="21054147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932727"/>
          </a:xfrm>
        </p:spPr>
        <p:txBody>
          <a:bodyPr/>
          <a:lstStyle/>
          <a:p>
            <a:r>
              <a:rPr lang="en-US" altLang="en-US" dirty="0">
                <a:solidFill>
                  <a:srgbClr val="FF0000"/>
                </a:solidFill>
              </a:rPr>
              <a:t>Public Key Cryptographic Algorithms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71600" y="1618526"/>
            <a:ext cx="9601200" cy="1098877"/>
          </a:xfrm>
        </p:spPr>
        <p:txBody>
          <a:bodyPr>
            <a:normAutofit/>
          </a:bodyPr>
          <a:lstStyle/>
          <a:p>
            <a:r>
              <a:rPr lang="en-US" altLang="en-US" sz="2400" i="1" dirty="0" smtClean="0">
                <a:latin typeface="Garamond" panose="02020404030301010803" pitchFamily="18" charset="0"/>
              </a:rPr>
              <a:t>Find </a:t>
            </a:r>
            <a:r>
              <a:rPr lang="en-US" altLang="en-US" sz="2400" i="1" dirty="0">
                <a:latin typeface="Garamond" panose="02020404030301010803" pitchFamily="18" charset="0"/>
              </a:rPr>
              <a:t>a hard math problem, that is easy to compute in the forward direction, but is difficult to solve in the reverse direction, unless you have some special knowledge.</a:t>
            </a:r>
            <a:endParaRPr lang="en-US" altLang="en-US" sz="2400" dirty="0">
              <a:latin typeface="Garamond" panose="02020404030301010803" pitchFamily="18" charset="0"/>
            </a:endParaRPr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14732" y="2717404"/>
            <a:ext cx="9158068" cy="4008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468286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599" y="180832"/>
            <a:ext cx="9601200" cy="1171135"/>
          </a:xfrm>
        </p:spPr>
        <p:txBody>
          <a:bodyPr/>
          <a:lstStyle/>
          <a:p>
            <a:r>
              <a:rPr lang="en-US" altLang="en-US" dirty="0">
                <a:solidFill>
                  <a:srgbClr val="FF0000"/>
                </a:solidFill>
              </a:rPr>
              <a:t>General Strategy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71599" y="1569493"/>
            <a:ext cx="10670345" cy="5112661"/>
          </a:xfrm>
        </p:spPr>
        <p:txBody>
          <a:bodyPr>
            <a:noAutofit/>
          </a:bodyPr>
          <a:lstStyle/>
          <a:p>
            <a:pPr>
              <a:lnSpc>
                <a:spcPct val="120000"/>
              </a:lnSpc>
            </a:pPr>
            <a:r>
              <a:rPr lang="en-US" altLang="en-US" sz="2400" dirty="0" smtClean="0">
                <a:latin typeface="Garamond" panose="02020404030301010803" pitchFamily="18" charset="0"/>
              </a:rPr>
              <a:t>Also </a:t>
            </a:r>
            <a:r>
              <a:rPr lang="en-US" altLang="en-US" sz="2400" dirty="0">
                <a:latin typeface="Garamond" panose="02020404030301010803" pitchFamily="18" charset="0"/>
              </a:rPr>
              <a:t>called public-key algorithms.</a:t>
            </a:r>
          </a:p>
          <a:p>
            <a:pPr>
              <a:lnSpc>
                <a:spcPct val="120000"/>
              </a:lnSpc>
            </a:pPr>
            <a:r>
              <a:rPr lang="en-US" altLang="en-US" sz="2400" dirty="0">
                <a:latin typeface="Garamond" panose="02020404030301010803" pitchFamily="18" charset="0"/>
              </a:rPr>
              <a:t>Encryption key is different from decryption key.</a:t>
            </a:r>
          </a:p>
          <a:p>
            <a:pPr>
              <a:lnSpc>
                <a:spcPct val="120000"/>
              </a:lnSpc>
            </a:pPr>
            <a:r>
              <a:rPr lang="en-US" altLang="en-US" sz="2400" dirty="0">
                <a:latin typeface="Garamond" panose="02020404030301010803" pitchFamily="18" charset="0"/>
              </a:rPr>
              <a:t>Furthermore, one cannot be calculated from other.</a:t>
            </a:r>
          </a:p>
          <a:p>
            <a:pPr>
              <a:lnSpc>
                <a:spcPct val="120000"/>
              </a:lnSpc>
            </a:pPr>
            <a:r>
              <a:rPr lang="en-US" altLang="en-US" sz="2400" dirty="0">
                <a:latin typeface="Garamond" panose="02020404030301010803" pitchFamily="18" charset="0"/>
              </a:rPr>
              <a:t>Encryption key is often called the </a:t>
            </a:r>
            <a:r>
              <a:rPr lang="en-US" altLang="en-US" sz="2400" b="1" dirty="0">
                <a:latin typeface="Garamond" panose="02020404030301010803" pitchFamily="18" charset="0"/>
              </a:rPr>
              <a:t>public key</a:t>
            </a:r>
            <a:r>
              <a:rPr lang="en-US" altLang="en-US" sz="2400" dirty="0">
                <a:latin typeface="Garamond" panose="02020404030301010803" pitchFamily="18" charset="0"/>
              </a:rPr>
              <a:t> and decryption key is often called the </a:t>
            </a:r>
            <a:r>
              <a:rPr lang="en-US" altLang="en-US" sz="2400" b="1" dirty="0">
                <a:latin typeface="Garamond" panose="02020404030301010803" pitchFamily="18" charset="0"/>
              </a:rPr>
              <a:t>private key</a:t>
            </a:r>
            <a:r>
              <a:rPr lang="en-US" altLang="en-US" sz="2400" dirty="0">
                <a:latin typeface="Garamond" panose="02020404030301010803" pitchFamily="18" charset="0"/>
              </a:rPr>
              <a:t>.</a:t>
            </a:r>
          </a:p>
          <a:p>
            <a:pPr>
              <a:lnSpc>
                <a:spcPct val="120000"/>
              </a:lnSpc>
            </a:pPr>
            <a:r>
              <a:rPr lang="en-US" altLang="en-US" sz="2400" dirty="0">
                <a:latin typeface="Garamond" panose="02020404030301010803" pitchFamily="18" charset="0"/>
              </a:rPr>
              <a:t>Advantages: better key management.</a:t>
            </a:r>
          </a:p>
          <a:p>
            <a:pPr>
              <a:lnSpc>
                <a:spcPct val="120000"/>
              </a:lnSpc>
            </a:pPr>
            <a:r>
              <a:rPr lang="en-US" altLang="en-US" sz="2400" dirty="0">
                <a:latin typeface="Garamond" panose="02020404030301010803" pitchFamily="18" charset="0"/>
              </a:rPr>
              <a:t>Disadvantages: slower, more complex</a:t>
            </a:r>
            <a:r>
              <a:rPr lang="en-US" altLang="en-US" sz="2400" dirty="0" smtClean="0">
                <a:latin typeface="Garamond" panose="02020404030301010803" pitchFamily="18" charset="0"/>
              </a:rPr>
              <a:t>.</a:t>
            </a:r>
            <a:endParaRPr lang="en-US" altLang="en-US" sz="2400" dirty="0">
              <a:latin typeface="Garamond" panose="02020404030301010803" pitchFamily="18" charset="0"/>
            </a:endParaRPr>
          </a:p>
          <a:p>
            <a:pPr>
              <a:lnSpc>
                <a:spcPct val="120000"/>
              </a:lnSpc>
            </a:pPr>
            <a:r>
              <a:rPr lang="en-US" altLang="en-US" sz="2400" dirty="0">
                <a:latin typeface="Garamond" panose="02020404030301010803" pitchFamily="18" charset="0"/>
              </a:rPr>
              <a:t>Examples: RSA, </a:t>
            </a:r>
            <a:r>
              <a:rPr lang="en-US" altLang="en-US" sz="2400" dirty="0" err="1">
                <a:latin typeface="Garamond" panose="02020404030301010803" pitchFamily="18" charset="0"/>
              </a:rPr>
              <a:t>Diffie</a:t>
            </a:r>
            <a:r>
              <a:rPr lang="en-US" altLang="en-US" sz="2400" dirty="0">
                <a:latin typeface="Garamond" panose="02020404030301010803" pitchFamily="18" charset="0"/>
              </a:rPr>
              <a:t>-Hellman, El Gamal, etc.</a:t>
            </a:r>
          </a:p>
          <a:p>
            <a:pPr>
              <a:lnSpc>
                <a:spcPct val="90000"/>
              </a:lnSpc>
            </a:pPr>
            <a:endParaRPr lang="en-US" altLang="en-US" sz="2400" dirty="0">
              <a:latin typeface="Garamond" panose="02020404030301010803" pitchFamily="18" charset="0"/>
            </a:endParaRPr>
          </a:p>
          <a:p>
            <a:pPr>
              <a:lnSpc>
                <a:spcPct val="90000"/>
              </a:lnSpc>
            </a:pPr>
            <a:endParaRPr lang="en-US" altLang="en-US" sz="2400" dirty="0">
              <a:latin typeface="Garamond" panose="02020404030301010803" pitchFamily="18" charset="0"/>
            </a:endParaRPr>
          </a:p>
          <a:p>
            <a:endParaRPr lang="en-US" sz="2400" dirty="0">
              <a:latin typeface="Garmond "/>
            </a:endParaRPr>
          </a:p>
        </p:txBody>
      </p:sp>
    </p:spTree>
    <p:extLst>
      <p:ext uri="{BB962C8B-B14F-4D97-AF65-F5344CB8AC3E}">
        <p14:creationId xmlns:p14="http://schemas.microsoft.com/office/powerpoint/2010/main" val="29434231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>
                <a:solidFill>
                  <a:srgbClr val="FF0000"/>
                </a:solidFill>
              </a:rPr>
              <a:t>Simplified Math Tricks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71600" y="1751424"/>
            <a:ext cx="10642209" cy="4663444"/>
          </a:xfrm>
        </p:spPr>
        <p:txBody>
          <a:bodyPr>
            <a:noAutofit/>
          </a:bodyPr>
          <a:lstStyle/>
          <a:p>
            <a:pPr>
              <a:lnSpc>
                <a:spcPct val="90000"/>
              </a:lnSpc>
            </a:pPr>
            <a:r>
              <a:rPr lang="en-US" altLang="en-US" sz="2400" dirty="0">
                <a:latin typeface="Garamond" panose="02020404030301010803" pitchFamily="18" charset="0"/>
              </a:rPr>
              <a:t>Public key cryptography is based on the mathematical concept of multiplicative inverse.</a:t>
            </a:r>
          </a:p>
          <a:p>
            <a:pPr>
              <a:lnSpc>
                <a:spcPct val="90000"/>
              </a:lnSpc>
            </a:pPr>
            <a:r>
              <a:rPr lang="en-US" altLang="en-US" sz="2400" dirty="0">
                <a:latin typeface="Garamond" panose="02020404030301010803" pitchFamily="18" charset="0"/>
              </a:rPr>
              <a:t>Multiplicative inverses are two numbers that when multiplied equals one (e.g., 7 x 1/7 = 1)</a:t>
            </a:r>
          </a:p>
          <a:p>
            <a:pPr>
              <a:lnSpc>
                <a:spcPct val="90000"/>
              </a:lnSpc>
            </a:pPr>
            <a:r>
              <a:rPr lang="en-US" altLang="en-US" sz="2400" dirty="0">
                <a:latin typeface="Garamond" panose="02020404030301010803" pitchFamily="18" charset="0"/>
              </a:rPr>
              <a:t>In modular mathematics, two whole numbers are inverses if they multiplies to 1 (e.g., 3 x 7 mod 10 = 1)</a:t>
            </a:r>
          </a:p>
          <a:p>
            <a:pPr>
              <a:lnSpc>
                <a:spcPct val="90000"/>
              </a:lnSpc>
            </a:pPr>
            <a:r>
              <a:rPr lang="en-US" altLang="en-US" sz="2400" dirty="0">
                <a:latin typeface="Garamond" panose="02020404030301010803" pitchFamily="18" charset="0"/>
              </a:rPr>
              <a:t>Use modular inverse pairs to create public and private keys.</a:t>
            </a:r>
          </a:p>
          <a:p>
            <a:pPr>
              <a:lnSpc>
                <a:spcPct val="90000"/>
              </a:lnSpc>
            </a:pPr>
            <a:r>
              <a:rPr lang="en-US" altLang="en-US" sz="2400" dirty="0">
                <a:latin typeface="Garamond" panose="02020404030301010803" pitchFamily="18" charset="0"/>
              </a:rPr>
              <a:t>Example</a:t>
            </a:r>
          </a:p>
          <a:p>
            <a:pPr lvl="1">
              <a:lnSpc>
                <a:spcPct val="90000"/>
              </a:lnSpc>
            </a:pPr>
            <a:r>
              <a:rPr lang="en-US" altLang="en-US" sz="2400" dirty="0">
                <a:latin typeface="Garamond" panose="02020404030301010803" pitchFamily="18" charset="0"/>
              </a:rPr>
              <a:t>Message is 4</a:t>
            </a:r>
          </a:p>
          <a:p>
            <a:pPr lvl="1">
              <a:lnSpc>
                <a:spcPct val="90000"/>
              </a:lnSpc>
            </a:pPr>
            <a:r>
              <a:rPr lang="en-US" altLang="en-US" sz="2400" dirty="0">
                <a:latin typeface="Garamond" panose="02020404030301010803" pitchFamily="18" charset="0"/>
              </a:rPr>
              <a:t>To scramble it, use 4 X 3 mod 10 = 2</a:t>
            </a:r>
          </a:p>
          <a:p>
            <a:pPr lvl="1">
              <a:lnSpc>
                <a:spcPct val="90000"/>
              </a:lnSpc>
            </a:pPr>
            <a:r>
              <a:rPr lang="en-US" altLang="en-US" sz="2400" dirty="0">
                <a:latin typeface="Garamond" panose="02020404030301010803" pitchFamily="18" charset="0"/>
              </a:rPr>
              <a:t>To recover it, use 2 x 7 mod 10 = 4</a:t>
            </a:r>
          </a:p>
          <a:p>
            <a:pPr>
              <a:lnSpc>
                <a:spcPct val="90000"/>
              </a:lnSpc>
            </a:pPr>
            <a:r>
              <a:rPr lang="en-US" altLang="en-US" sz="2400" dirty="0">
                <a:latin typeface="Garamond" panose="02020404030301010803" pitchFamily="18" charset="0"/>
              </a:rPr>
              <a:t>The security of public key systems depends on the difficulty of calculating inverses.</a:t>
            </a:r>
          </a:p>
          <a:p>
            <a:endParaRPr lang="en-US" dirty="0">
              <a:latin typeface="Garmond "/>
            </a:endParaRPr>
          </a:p>
        </p:txBody>
      </p:sp>
    </p:spTree>
    <p:extLst>
      <p:ext uri="{BB962C8B-B14F-4D97-AF65-F5344CB8AC3E}">
        <p14:creationId xmlns:p14="http://schemas.microsoft.com/office/powerpoint/2010/main" val="30667374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>
                <a:solidFill>
                  <a:srgbClr val="FF0000"/>
                </a:solidFill>
              </a:rPr>
              <a:t>Hybrid Cryptosystems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71599" y="2285999"/>
            <a:ext cx="10642209" cy="4424289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en-US" altLang="en-US" sz="2400" dirty="0">
                <a:latin typeface="Garamond" panose="02020404030301010803" pitchFamily="18" charset="0"/>
              </a:rPr>
              <a:t>In practice, public-key cryptography is used to secure and distribute </a:t>
            </a:r>
            <a:r>
              <a:rPr lang="en-US" altLang="en-US" sz="2400" b="1" dirty="0">
                <a:latin typeface="Garamond" panose="02020404030301010803" pitchFamily="18" charset="0"/>
              </a:rPr>
              <a:t>session keys</a:t>
            </a:r>
            <a:r>
              <a:rPr lang="en-US" altLang="en-US" sz="2400" dirty="0">
                <a:latin typeface="Garamond" panose="02020404030301010803" pitchFamily="18" charset="0"/>
              </a:rPr>
              <a:t>.</a:t>
            </a:r>
          </a:p>
          <a:p>
            <a:pPr>
              <a:lnSpc>
                <a:spcPct val="90000"/>
              </a:lnSpc>
            </a:pPr>
            <a:r>
              <a:rPr lang="en-US" altLang="en-US" sz="2400" dirty="0">
                <a:latin typeface="Garamond" panose="02020404030301010803" pitchFamily="18" charset="0"/>
              </a:rPr>
              <a:t>These keys are used with symmetric algorithms for communication.</a:t>
            </a:r>
          </a:p>
          <a:p>
            <a:pPr>
              <a:lnSpc>
                <a:spcPct val="90000"/>
              </a:lnSpc>
            </a:pPr>
            <a:r>
              <a:rPr lang="en-US" altLang="en-US" sz="2400" dirty="0">
                <a:latin typeface="Garamond" panose="02020404030301010803" pitchFamily="18" charset="0"/>
              </a:rPr>
              <a:t>Sender generates a random session key, encrypts it using receiver’s public key and sends it.</a:t>
            </a:r>
          </a:p>
          <a:p>
            <a:pPr>
              <a:lnSpc>
                <a:spcPct val="90000"/>
              </a:lnSpc>
            </a:pPr>
            <a:r>
              <a:rPr lang="en-US" altLang="en-US" sz="2400" dirty="0">
                <a:latin typeface="Garamond" panose="02020404030301010803" pitchFamily="18" charset="0"/>
              </a:rPr>
              <a:t>Receiver decrypts the message to recover the session key.</a:t>
            </a:r>
          </a:p>
          <a:p>
            <a:pPr>
              <a:lnSpc>
                <a:spcPct val="90000"/>
              </a:lnSpc>
            </a:pPr>
            <a:r>
              <a:rPr lang="en-US" altLang="en-US" sz="2400" dirty="0">
                <a:latin typeface="Garamond" panose="02020404030301010803" pitchFamily="18" charset="0"/>
              </a:rPr>
              <a:t>Both encrypt/decrypt their communications using the same key.</a:t>
            </a:r>
          </a:p>
          <a:p>
            <a:pPr>
              <a:lnSpc>
                <a:spcPct val="90000"/>
              </a:lnSpc>
            </a:pPr>
            <a:r>
              <a:rPr lang="en-US" altLang="en-US" sz="2400" dirty="0">
                <a:latin typeface="Garamond" panose="02020404030301010803" pitchFamily="18" charset="0"/>
              </a:rPr>
              <a:t>Key is destroyed in the end.</a:t>
            </a:r>
          </a:p>
          <a:p>
            <a:endParaRPr lang="en-US" sz="2400" dirty="0">
              <a:latin typeface="Garmond "/>
            </a:endParaRPr>
          </a:p>
        </p:txBody>
      </p:sp>
    </p:spTree>
    <p:extLst>
      <p:ext uri="{BB962C8B-B14F-4D97-AF65-F5344CB8AC3E}">
        <p14:creationId xmlns:p14="http://schemas.microsoft.com/office/powerpoint/2010/main" val="11582481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en-US" sz="4900" dirty="0">
                <a:solidFill>
                  <a:srgbClr val="CC0000"/>
                </a:solidFill>
              </a:rPr>
              <a:t>Authentication</a:t>
            </a:r>
            <a:r>
              <a:rPr lang="en-US" altLang="en-US" dirty="0">
                <a:solidFill>
                  <a:srgbClr val="CC0000"/>
                </a:solidFill>
              </a:rPr>
              <a:t> </a:t>
            </a:r>
            <a:br>
              <a:rPr lang="en-US" altLang="en-US" dirty="0">
                <a:solidFill>
                  <a:srgbClr val="CC0000"/>
                </a:solidFill>
              </a:rPr>
            </a:br>
            <a:r>
              <a:rPr lang="en-US" altLang="en-US" sz="3200" dirty="0">
                <a:solidFill>
                  <a:srgbClr val="333399"/>
                </a:solidFill>
                <a:latin typeface="+mn-lt"/>
              </a:rPr>
              <a:t>Basics</a:t>
            </a:r>
            <a:r>
              <a:rPr lang="en-US" altLang="en-US" sz="3200" dirty="0">
                <a:solidFill>
                  <a:srgbClr val="333399"/>
                </a:solidFill>
                <a:latin typeface="Arial" panose="020B0604020202020204" pitchFamily="34" charset="0"/>
              </a:rPr>
              <a:t/>
            </a:r>
            <a:br>
              <a:rPr lang="en-US" altLang="en-US" sz="3200" dirty="0">
                <a:solidFill>
                  <a:srgbClr val="333399"/>
                </a:solidFill>
                <a:latin typeface="Arial" panose="020B0604020202020204" pitchFamily="34" charset="0"/>
              </a:rPr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71600" y="2286000"/>
            <a:ext cx="10820400" cy="4114800"/>
          </a:xfrm>
        </p:spPr>
        <p:txBody>
          <a:bodyPr>
            <a:normAutofit/>
          </a:bodyPr>
          <a:lstStyle/>
          <a:p>
            <a:pPr marL="609600" indent="-609600"/>
            <a:r>
              <a:rPr lang="en-US" altLang="en-US" sz="2800" dirty="0">
                <a:latin typeface="Garamond" panose="02020404030301010803" pitchFamily="18" charset="0"/>
                <a:cs typeface="Times New Roman" panose="02020603050405020304" pitchFamily="18" charset="0"/>
              </a:rPr>
              <a:t>Authentication is the process of validating the identity of a user or the integrity of a piece of data.</a:t>
            </a:r>
          </a:p>
          <a:p>
            <a:pPr marL="609600" indent="-609600"/>
            <a:r>
              <a:rPr lang="en-US" altLang="en-US" sz="2800" dirty="0">
                <a:latin typeface="Garamond" panose="02020404030301010803" pitchFamily="18" charset="0"/>
                <a:cs typeface="Times New Roman" panose="02020603050405020304" pitchFamily="18" charset="0"/>
              </a:rPr>
              <a:t>There are three technologies that provide authentication</a:t>
            </a:r>
          </a:p>
          <a:p>
            <a:pPr marL="1100138" lvl="1" indent="-533400"/>
            <a:r>
              <a:rPr lang="en-US" altLang="en-US" sz="2400" dirty="0">
                <a:latin typeface="Garamond" panose="02020404030301010803" pitchFamily="18" charset="0"/>
                <a:cs typeface="Times New Roman" panose="02020603050405020304" pitchFamily="18" charset="0"/>
              </a:rPr>
              <a:t>Message Digests / Message Authentication Codes</a:t>
            </a:r>
          </a:p>
          <a:p>
            <a:pPr marL="1100138" lvl="1" indent="-533400"/>
            <a:r>
              <a:rPr lang="en-US" altLang="en-US" sz="2400" dirty="0">
                <a:latin typeface="Garamond" panose="02020404030301010803" pitchFamily="18" charset="0"/>
                <a:cs typeface="Times New Roman" panose="02020603050405020304" pitchFamily="18" charset="0"/>
              </a:rPr>
              <a:t>Digital Signatures</a:t>
            </a:r>
          </a:p>
          <a:p>
            <a:pPr marL="1100138" lvl="1" indent="-533400"/>
            <a:r>
              <a:rPr lang="en-US" altLang="en-US" sz="2400" dirty="0">
                <a:latin typeface="Garamond" panose="02020404030301010803" pitchFamily="18" charset="0"/>
                <a:cs typeface="Times New Roman" panose="02020603050405020304" pitchFamily="18" charset="0"/>
              </a:rPr>
              <a:t>Public Key Infrastructure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70226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FF0000"/>
                </a:solidFill>
              </a:rPr>
              <a:t>Message Digest 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71600" y="1807687"/>
            <a:ext cx="10820400" cy="3734984"/>
          </a:xfrm>
        </p:spPr>
        <p:txBody>
          <a:bodyPr>
            <a:normAutofit lnSpcReduction="10000"/>
          </a:bodyPr>
          <a:lstStyle/>
          <a:p>
            <a:pPr marL="609600" indent="-609600">
              <a:lnSpc>
                <a:spcPct val="90000"/>
              </a:lnSpc>
            </a:pPr>
            <a:r>
              <a:rPr lang="en-US" altLang="en-US" sz="2400" dirty="0">
                <a:latin typeface="Garamond" panose="02020404030301010803" pitchFamily="18" charset="0"/>
                <a:cs typeface="Times New Roman" panose="02020603050405020304" pitchFamily="18" charset="0"/>
              </a:rPr>
              <a:t>A message digest is a fingerprint for a document</a:t>
            </a:r>
          </a:p>
          <a:p>
            <a:pPr marL="609600" indent="-609600">
              <a:lnSpc>
                <a:spcPct val="90000"/>
              </a:lnSpc>
            </a:pPr>
            <a:r>
              <a:rPr lang="en-US" altLang="en-US" sz="2400" dirty="0">
                <a:latin typeface="Garamond" panose="02020404030301010803" pitchFamily="18" charset="0"/>
                <a:cs typeface="Times New Roman" panose="02020603050405020304" pitchFamily="18" charset="0"/>
              </a:rPr>
              <a:t>Purpose of the message digest is to provide proof that data has not altered</a:t>
            </a:r>
          </a:p>
          <a:p>
            <a:pPr marL="609600" indent="-609600">
              <a:lnSpc>
                <a:spcPct val="90000"/>
              </a:lnSpc>
            </a:pPr>
            <a:r>
              <a:rPr lang="en-US" altLang="en-US" sz="2400" dirty="0">
                <a:latin typeface="Garamond" panose="02020404030301010803" pitchFamily="18" charset="0"/>
                <a:cs typeface="Times New Roman" panose="02020603050405020304" pitchFamily="18" charset="0"/>
              </a:rPr>
              <a:t>Process of generating a message digest from data is called hashing</a:t>
            </a:r>
          </a:p>
          <a:p>
            <a:pPr marL="609600" indent="-609600">
              <a:lnSpc>
                <a:spcPct val="90000"/>
              </a:lnSpc>
            </a:pPr>
            <a:r>
              <a:rPr lang="en-US" altLang="en-US" sz="2400" dirty="0">
                <a:latin typeface="Garamond" panose="02020404030301010803" pitchFamily="18" charset="0"/>
                <a:cs typeface="Times New Roman" panose="02020603050405020304" pitchFamily="18" charset="0"/>
              </a:rPr>
              <a:t>Hash functions are one way functions with following properties</a:t>
            </a:r>
          </a:p>
          <a:p>
            <a:pPr marL="1100138" lvl="1" indent="-533400">
              <a:lnSpc>
                <a:spcPct val="90000"/>
              </a:lnSpc>
            </a:pPr>
            <a:r>
              <a:rPr lang="en-US" altLang="en-US" dirty="0">
                <a:latin typeface="Garamond" panose="02020404030301010803" pitchFamily="18" charset="0"/>
                <a:cs typeface="Times New Roman" panose="02020603050405020304" pitchFamily="18" charset="0"/>
              </a:rPr>
              <a:t>Infeasible to reverse the function</a:t>
            </a:r>
          </a:p>
          <a:p>
            <a:pPr marL="1100138" lvl="1" indent="-533400">
              <a:lnSpc>
                <a:spcPct val="90000"/>
              </a:lnSpc>
            </a:pPr>
            <a:r>
              <a:rPr lang="en-US" altLang="en-US" dirty="0">
                <a:latin typeface="Garamond" panose="02020404030301010803" pitchFamily="18" charset="0"/>
                <a:cs typeface="Times New Roman" panose="02020603050405020304" pitchFamily="18" charset="0"/>
              </a:rPr>
              <a:t>Infeasible to construct two messages which hash to same digest</a:t>
            </a:r>
          </a:p>
          <a:p>
            <a:pPr marL="609600" indent="-609600">
              <a:lnSpc>
                <a:spcPct val="90000"/>
              </a:lnSpc>
            </a:pPr>
            <a:r>
              <a:rPr lang="en-US" altLang="en-US" sz="2400" dirty="0">
                <a:latin typeface="Garamond" panose="02020404030301010803" pitchFamily="18" charset="0"/>
                <a:cs typeface="Times New Roman" panose="02020603050405020304" pitchFamily="18" charset="0"/>
              </a:rPr>
              <a:t>Commonly used hash algorithms are</a:t>
            </a:r>
          </a:p>
          <a:p>
            <a:pPr marL="1100138" lvl="1" indent="-533400">
              <a:lnSpc>
                <a:spcPct val="90000"/>
              </a:lnSpc>
            </a:pPr>
            <a:r>
              <a:rPr lang="en-US" altLang="en-US" dirty="0">
                <a:latin typeface="Garamond" panose="02020404030301010803" pitchFamily="18" charset="0"/>
                <a:cs typeface="Times New Roman" panose="02020603050405020304" pitchFamily="18" charset="0"/>
              </a:rPr>
              <a:t>MD5 – 128 bit hashing algorithm by Ron </a:t>
            </a:r>
            <a:r>
              <a:rPr lang="en-US" altLang="en-US" dirty="0" err="1">
                <a:latin typeface="Garamond" panose="02020404030301010803" pitchFamily="18" charset="0"/>
                <a:cs typeface="Times New Roman" panose="02020603050405020304" pitchFamily="18" charset="0"/>
              </a:rPr>
              <a:t>Rivest</a:t>
            </a:r>
            <a:r>
              <a:rPr lang="en-US" altLang="en-US" dirty="0">
                <a:latin typeface="Garamond" panose="02020404030301010803" pitchFamily="18" charset="0"/>
                <a:cs typeface="Times New Roman" panose="02020603050405020304" pitchFamily="18" charset="0"/>
              </a:rPr>
              <a:t> of RSA</a:t>
            </a:r>
          </a:p>
          <a:p>
            <a:pPr marL="1100138" lvl="1" indent="-533400">
              <a:lnSpc>
                <a:spcPct val="90000"/>
              </a:lnSpc>
            </a:pPr>
            <a:r>
              <a:rPr lang="en-US" altLang="en-US" dirty="0">
                <a:latin typeface="Garamond" panose="02020404030301010803" pitchFamily="18" charset="0"/>
                <a:cs typeface="Times New Roman" panose="02020603050405020304" pitchFamily="18" charset="0"/>
              </a:rPr>
              <a:t>SHA &amp; SHA-1 – 162 bit hashing algorithm developed by NIST</a:t>
            </a:r>
          </a:p>
          <a:p>
            <a:endParaRPr lang="en-US" dirty="0"/>
          </a:p>
        </p:txBody>
      </p:sp>
      <p:grpSp>
        <p:nvGrpSpPr>
          <p:cNvPr id="4" name="Group 13"/>
          <p:cNvGrpSpPr>
            <a:grpSpLocks/>
          </p:cNvGrpSpPr>
          <p:nvPr/>
        </p:nvGrpSpPr>
        <p:grpSpPr bwMode="auto">
          <a:xfrm>
            <a:off x="2855742" y="5715000"/>
            <a:ext cx="6963507" cy="914400"/>
            <a:chOff x="1008" y="3504"/>
            <a:chExt cx="3703" cy="672"/>
          </a:xfrm>
        </p:grpSpPr>
        <p:sp>
          <p:nvSpPr>
            <p:cNvPr id="5" name="AutoShape 5"/>
            <p:cNvSpPr>
              <a:spLocks noChangeArrowheads="1"/>
            </p:cNvSpPr>
            <p:nvPr/>
          </p:nvSpPr>
          <p:spPr bwMode="auto">
            <a:xfrm>
              <a:off x="1008" y="3528"/>
              <a:ext cx="576" cy="624"/>
            </a:xfrm>
            <a:prstGeom prst="foldedCorner">
              <a:avLst>
                <a:gd name="adj" fmla="val 12500"/>
              </a:avLst>
            </a:prstGeom>
            <a:noFill/>
            <a:ln w="63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en-US" sz="1200">
                  <a:solidFill>
                    <a:srgbClr val="CC0000"/>
                  </a:solidFill>
                </a:rPr>
                <a:t>Message</a:t>
              </a:r>
            </a:p>
          </p:txBody>
        </p:sp>
        <p:sp>
          <p:nvSpPr>
            <p:cNvPr id="6" name="AutoShape 6"/>
            <p:cNvSpPr>
              <a:spLocks noChangeArrowheads="1"/>
            </p:cNvSpPr>
            <p:nvPr/>
          </p:nvSpPr>
          <p:spPr bwMode="auto">
            <a:xfrm>
              <a:off x="2503" y="3504"/>
              <a:ext cx="720" cy="672"/>
            </a:xfrm>
            <a:prstGeom prst="cube">
              <a:avLst>
                <a:gd name="adj" fmla="val 15181"/>
              </a:avLst>
            </a:prstGeom>
            <a:noFill/>
            <a:ln w="63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en-US" sz="1200" dirty="0"/>
                <a:t>Message</a:t>
              </a:r>
            </a:p>
            <a:p>
              <a:pPr algn="ctr"/>
              <a:r>
                <a:rPr lang="en-US" altLang="en-US" sz="1200" dirty="0"/>
                <a:t>Digest</a:t>
              </a:r>
            </a:p>
            <a:p>
              <a:pPr algn="ctr"/>
              <a:r>
                <a:rPr lang="en-US" altLang="en-US" sz="1200" dirty="0"/>
                <a:t>Algorithm</a:t>
              </a:r>
              <a:endParaRPr lang="en-US" altLang="en-US" sz="1200" dirty="0">
                <a:solidFill>
                  <a:srgbClr val="CC0000"/>
                </a:solidFill>
              </a:endParaRPr>
            </a:p>
          </p:txBody>
        </p:sp>
        <p:sp>
          <p:nvSpPr>
            <p:cNvPr id="7" name="Line 8"/>
            <p:cNvSpPr>
              <a:spLocks noChangeShapeType="1"/>
            </p:cNvSpPr>
            <p:nvPr/>
          </p:nvSpPr>
          <p:spPr bwMode="auto">
            <a:xfrm rot="-5400000">
              <a:off x="3679" y="3384"/>
              <a:ext cx="0" cy="912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" name="AutoShape 9"/>
            <p:cNvSpPr>
              <a:spLocks noChangeArrowheads="1"/>
            </p:cNvSpPr>
            <p:nvPr/>
          </p:nvSpPr>
          <p:spPr bwMode="auto">
            <a:xfrm>
              <a:off x="4135" y="3528"/>
              <a:ext cx="576" cy="624"/>
            </a:xfrm>
            <a:prstGeom prst="foldedCorner">
              <a:avLst>
                <a:gd name="adj" fmla="val 12500"/>
              </a:avLst>
            </a:prstGeom>
            <a:noFill/>
            <a:ln w="63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en-US" sz="1200">
                  <a:solidFill>
                    <a:srgbClr val="CC0000"/>
                  </a:solidFill>
                </a:rPr>
                <a:t>Digest</a:t>
              </a:r>
            </a:p>
          </p:txBody>
        </p:sp>
        <p:sp>
          <p:nvSpPr>
            <p:cNvPr id="9" name="Line 12"/>
            <p:cNvSpPr>
              <a:spLocks noChangeShapeType="1"/>
            </p:cNvSpPr>
            <p:nvPr/>
          </p:nvSpPr>
          <p:spPr bwMode="auto">
            <a:xfrm rot="-5400000">
              <a:off x="2047" y="3384"/>
              <a:ext cx="0" cy="912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7365363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>
                <a:solidFill>
                  <a:srgbClr val="FF0000"/>
                </a:solidFill>
              </a:rPr>
              <a:t>Digital Signatures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71599" y="2285999"/>
            <a:ext cx="10656277" cy="4325815"/>
          </a:xfrm>
        </p:spPr>
        <p:txBody>
          <a:bodyPr>
            <a:normAutofit/>
          </a:bodyPr>
          <a:lstStyle/>
          <a:p>
            <a:r>
              <a:rPr lang="en-US" altLang="en-US" sz="2400" dirty="0">
                <a:latin typeface="Garamond" panose="02020404030301010803" pitchFamily="18" charset="0"/>
              </a:rPr>
              <a:t>A digital signature is a protocol the produces the same effect as a real signature.</a:t>
            </a:r>
          </a:p>
          <a:p>
            <a:pPr lvl="1"/>
            <a:r>
              <a:rPr lang="en-US" altLang="en-US" dirty="0">
                <a:latin typeface="Garamond" panose="02020404030301010803" pitchFamily="18" charset="0"/>
              </a:rPr>
              <a:t>It is </a:t>
            </a:r>
            <a:r>
              <a:rPr lang="en-US" altLang="en-US" dirty="0" smtClean="0">
                <a:latin typeface="Garamond" panose="02020404030301010803" pitchFamily="18" charset="0"/>
              </a:rPr>
              <a:t>a </a:t>
            </a:r>
            <a:r>
              <a:rPr lang="en-US" altLang="en-US" dirty="0">
                <a:latin typeface="Garamond" panose="02020404030301010803" pitchFamily="18" charset="0"/>
              </a:rPr>
              <a:t>mark that only sender can make</a:t>
            </a:r>
          </a:p>
          <a:p>
            <a:pPr lvl="1"/>
            <a:r>
              <a:rPr lang="en-US" altLang="en-US" dirty="0">
                <a:latin typeface="Garamond" panose="02020404030301010803" pitchFamily="18" charset="0"/>
              </a:rPr>
              <a:t>Other people can easily recognize it as belonging to the sender.</a:t>
            </a:r>
          </a:p>
          <a:p>
            <a:r>
              <a:rPr lang="en-US" altLang="en-US" sz="2400" dirty="0">
                <a:latin typeface="Garamond" panose="02020404030301010803" pitchFamily="18" charset="0"/>
              </a:rPr>
              <a:t>Digital signatures must be:</a:t>
            </a:r>
          </a:p>
          <a:p>
            <a:pPr lvl="1"/>
            <a:r>
              <a:rPr lang="en-US" altLang="en-US" dirty="0" err="1" smtClean="0">
                <a:latin typeface="Garamond" panose="02020404030301010803" pitchFamily="18" charset="0"/>
              </a:rPr>
              <a:t>Unforgetable</a:t>
            </a:r>
            <a:r>
              <a:rPr lang="en-US" altLang="en-US" dirty="0">
                <a:latin typeface="Garamond" panose="02020404030301010803" pitchFamily="18" charset="0"/>
              </a:rPr>
              <a:t>: If P signs message M with signature S(P,M), it is impossible for someone else to produce the pair [M, S(P,M)].</a:t>
            </a:r>
          </a:p>
          <a:p>
            <a:pPr lvl="1"/>
            <a:r>
              <a:rPr lang="en-US" altLang="en-US" dirty="0">
                <a:latin typeface="Garamond" panose="02020404030301010803" pitchFamily="18" charset="0"/>
              </a:rPr>
              <a:t>Authentic: R receiving the pair [M, S(P,M)] can check that the signature is really from P.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834077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>
                <a:solidFill>
                  <a:srgbClr val="FF0000"/>
                </a:solidFill>
              </a:rPr>
              <a:t>Digital Signatures: Symmetric Key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en-US" sz="2400" dirty="0">
                <a:latin typeface="Garamond" panose="02020404030301010803" pitchFamily="18" charset="0"/>
              </a:rPr>
              <a:t>Under private key encryption system, the secrecy of the key guarantees the authenticity of the message as well as its secrecy.</a:t>
            </a:r>
          </a:p>
          <a:p>
            <a:r>
              <a:rPr lang="en-US" altLang="en-US" sz="2400" dirty="0">
                <a:latin typeface="Garamond" panose="02020404030301010803" pitchFamily="18" charset="0"/>
              </a:rPr>
              <a:t>It does not prevent forgery, however.</a:t>
            </a:r>
          </a:p>
          <a:p>
            <a:r>
              <a:rPr lang="en-US" altLang="en-US" sz="2400" dirty="0">
                <a:latin typeface="Garamond" panose="02020404030301010803" pitchFamily="18" charset="0"/>
              </a:rPr>
              <a:t>There is no protection against repudiation (denial of sending a message).</a:t>
            </a:r>
          </a:p>
          <a:p>
            <a:r>
              <a:rPr lang="en-US" altLang="en-US" sz="2400" dirty="0">
                <a:latin typeface="Garamond" panose="02020404030301010803" pitchFamily="18" charset="0"/>
              </a:rPr>
              <a:t>An arbitrator (a trusted third party) is needed to prevent forgery.</a:t>
            </a:r>
          </a:p>
          <a:p>
            <a:endParaRPr lang="en-US" sz="2400" dirty="0">
              <a:latin typeface="Garamond" panose="020204040303010108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390755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>
                <a:solidFill>
                  <a:srgbClr val="FF0000"/>
                </a:solidFill>
              </a:rPr>
              <a:t>Digital Signatures - Public Key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71599" y="2286000"/>
            <a:ext cx="10642209" cy="4410222"/>
          </a:xfrm>
        </p:spPr>
        <p:txBody>
          <a:bodyPr>
            <a:normAutofit/>
          </a:bodyPr>
          <a:lstStyle/>
          <a:p>
            <a:r>
              <a:rPr lang="en-US" altLang="en-US" sz="2400" dirty="0">
                <a:latin typeface="Garamond" panose="02020404030301010803" pitchFamily="18" charset="0"/>
              </a:rPr>
              <a:t>Public key encryption systems are ideally suited to digital signatures.</a:t>
            </a:r>
          </a:p>
          <a:p>
            <a:pPr>
              <a:lnSpc>
                <a:spcPct val="90000"/>
              </a:lnSpc>
            </a:pPr>
            <a:r>
              <a:rPr lang="en-US" altLang="en-US" sz="2400" dirty="0">
                <a:latin typeface="Garamond" panose="02020404030301010803" pitchFamily="18" charset="0"/>
              </a:rPr>
              <a:t>Reverse of public key encryption/decryption.</a:t>
            </a:r>
          </a:p>
          <a:p>
            <a:pPr>
              <a:lnSpc>
                <a:spcPct val="90000"/>
              </a:lnSpc>
            </a:pPr>
            <a:r>
              <a:rPr lang="en-US" altLang="en-US" sz="2400" dirty="0">
                <a:latin typeface="Garamond" panose="02020404030301010803" pitchFamily="18" charset="0"/>
              </a:rPr>
              <a:t>To sign a message, use your private key to encrypt the message.</a:t>
            </a:r>
          </a:p>
          <a:p>
            <a:pPr>
              <a:lnSpc>
                <a:spcPct val="90000"/>
              </a:lnSpc>
            </a:pPr>
            <a:r>
              <a:rPr lang="en-US" altLang="en-US" sz="2400" dirty="0">
                <a:latin typeface="Garamond" panose="02020404030301010803" pitchFamily="18" charset="0"/>
              </a:rPr>
              <a:t>Send this signature together with the message.</a:t>
            </a:r>
          </a:p>
          <a:p>
            <a:r>
              <a:rPr lang="en-US" altLang="en-US" sz="2400" dirty="0">
                <a:latin typeface="Garamond" panose="02020404030301010803" pitchFamily="18" charset="0"/>
              </a:rPr>
              <a:t>The receiver can verify the signature using your public key.</a:t>
            </a:r>
          </a:p>
          <a:p>
            <a:r>
              <a:rPr lang="en-US" altLang="en-US" sz="2400" dirty="0">
                <a:latin typeface="Garamond" panose="02020404030301010803" pitchFamily="18" charset="0"/>
              </a:rPr>
              <a:t>Only you could have signed the message since your private key belongs to you and only you.</a:t>
            </a:r>
          </a:p>
          <a:p>
            <a:r>
              <a:rPr lang="en-US" altLang="en-US" sz="2400" dirty="0">
                <a:latin typeface="Garamond" panose="02020404030301010803" pitchFamily="18" charset="0"/>
              </a:rPr>
              <a:t>The receiver saves the message and </a:t>
            </a:r>
            <a:r>
              <a:rPr lang="en-US" altLang="en-US" sz="2400" dirty="0" smtClean="0">
                <a:latin typeface="Garamond" panose="02020404030301010803" pitchFamily="18" charset="0"/>
              </a:rPr>
              <a:t>signature.</a:t>
            </a:r>
            <a:endParaRPr lang="en-US" altLang="en-US" sz="2400" dirty="0">
              <a:latin typeface="Garamond" panose="02020404030301010803" pitchFamily="18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619559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Digital Signature Process</a:t>
            </a:r>
            <a:endParaRPr lang="en-US" dirty="0"/>
          </a:p>
        </p:txBody>
      </p:sp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05575" y="2620108"/>
            <a:ext cx="9105924" cy="32320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9933227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en-US" sz="6000" dirty="0">
                <a:solidFill>
                  <a:srgbClr val="CC0000"/>
                </a:solidFill>
              </a:rPr>
              <a:t>Authentication </a:t>
            </a:r>
            <a:br>
              <a:rPr lang="en-US" altLang="en-US" sz="6000" dirty="0">
                <a:solidFill>
                  <a:srgbClr val="CC0000"/>
                </a:solidFill>
              </a:rPr>
            </a:br>
            <a:r>
              <a:rPr lang="en-US" altLang="en-US" sz="3600" dirty="0">
                <a:solidFill>
                  <a:srgbClr val="333399"/>
                </a:solidFill>
              </a:rPr>
              <a:t>Digital </a:t>
            </a:r>
            <a:r>
              <a:rPr lang="en-US" altLang="en-US" sz="3600" dirty="0" err="1" smtClean="0">
                <a:solidFill>
                  <a:srgbClr val="333399"/>
                </a:solidFill>
              </a:rPr>
              <a:t>Cerftificates</a:t>
            </a:r>
            <a:r>
              <a:rPr lang="en-US" altLang="en-US" sz="3600" dirty="0" smtClean="0">
                <a:solidFill>
                  <a:srgbClr val="333399"/>
                </a:solidFill>
              </a:rPr>
              <a:t> (PKI)</a:t>
            </a:r>
            <a:r>
              <a:rPr lang="en-US" altLang="en-US" sz="4800" dirty="0">
                <a:solidFill>
                  <a:srgbClr val="CC0000"/>
                </a:solidFill>
                <a:latin typeface="Arial-BoldMT"/>
              </a:rPr>
              <a:t/>
            </a:r>
            <a:br>
              <a:rPr lang="en-US" altLang="en-US" sz="4800" dirty="0">
                <a:solidFill>
                  <a:srgbClr val="CC0000"/>
                </a:solidFill>
                <a:latin typeface="Arial-BoldMT"/>
              </a:rPr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71600" y="2285999"/>
            <a:ext cx="10515600" cy="4452425"/>
          </a:xfrm>
        </p:spPr>
        <p:txBody>
          <a:bodyPr>
            <a:normAutofit/>
          </a:bodyPr>
          <a:lstStyle/>
          <a:p>
            <a:r>
              <a:rPr lang="en-US" sz="2400" dirty="0">
                <a:latin typeface="Garamond" panose="02020404030301010803" pitchFamily="18" charset="0"/>
              </a:rPr>
              <a:t>A </a:t>
            </a:r>
            <a:r>
              <a:rPr lang="en-US" sz="2400" b="1" dirty="0">
                <a:latin typeface="Garamond" panose="02020404030301010803" pitchFamily="18" charset="0"/>
              </a:rPr>
              <a:t>public key infrastructure</a:t>
            </a:r>
            <a:r>
              <a:rPr lang="en-US" sz="2400" dirty="0">
                <a:latin typeface="Garamond" panose="02020404030301010803" pitchFamily="18" charset="0"/>
              </a:rPr>
              <a:t> (</a:t>
            </a:r>
            <a:r>
              <a:rPr lang="en-US" sz="2400" b="1" dirty="0">
                <a:latin typeface="Garamond" panose="02020404030301010803" pitchFamily="18" charset="0"/>
              </a:rPr>
              <a:t>PKI</a:t>
            </a:r>
            <a:r>
              <a:rPr lang="en-US" sz="2400" dirty="0">
                <a:latin typeface="Garamond" panose="02020404030301010803" pitchFamily="18" charset="0"/>
              </a:rPr>
              <a:t>) is a set of roles, policies, and procedures needed to create, manage, distribute, use, store, and revoke </a:t>
            </a:r>
            <a:r>
              <a:rPr lang="en-US" sz="2400" dirty="0" smtClean="0">
                <a:latin typeface="Garamond" panose="02020404030301010803" pitchFamily="18" charset="0"/>
              </a:rPr>
              <a:t>digital certificates</a:t>
            </a:r>
            <a:r>
              <a:rPr lang="en-US" sz="2400" dirty="0">
                <a:latin typeface="Garamond" panose="02020404030301010803" pitchFamily="18" charset="0"/>
              </a:rPr>
              <a:t> and manage public-key encryption</a:t>
            </a:r>
            <a:r>
              <a:rPr lang="en-US" sz="2400" dirty="0" smtClean="0">
                <a:latin typeface="Garamond" panose="02020404030301010803" pitchFamily="18" charset="0"/>
              </a:rPr>
              <a:t>.</a:t>
            </a:r>
          </a:p>
          <a:p>
            <a:pPr marL="609600" indent="-609600">
              <a:lnSpc>
                <a:spcPct val="90000"/>
              </a:lnSpc>
            </a:pPr>
            <a:r>
              <a:rPr lang="en-US" altLang="en-US" sz="2400" dirty="0">
                <a:latin typeface="Garamond" panose="02020404030301010803" pitchFamily="18" charset="0"/>
                <a:cs typeface="Times New Roman" panose="02020603050405020304" pitchFamily="18" charset="0"/>
              </a:rPr>
              <a:t>A digital certificate is a signed statement by a trusted party that another party’s public key belongs to them.</a:t>
            </a:r>
          </a:p>
          <a:p>
            <a:pPr marL="1100138" lvl="1" indent="-533400">
              <a:lnSpc>
                <a:spcPct val="90000"/>
              </a:lnSpc>
            </a:pPr>
            <a:r>
              <a:rPr lang="en-US" altLang="en-US" sz="2400" dirty="0">
                <a:latin typeface="Garamond" panose="02020404030301010803" pitchFamily="18" charset="0"/>
                <a:cs typeface="Times New Roman" panose="02020603050405020304" pitchFamily="18" charset="0"/>
              </a:rPr>
              <a:t>This allows one certificate authority to be authorized by a different authority (root CA)</a:t>
            </a:r>
          </a:p>
          <a:p>
            <a:pPr marL="609600" indent="-609600">
              <a:lnSpc>
                <a:spcPct val="90000"/>
              </a:lnSpc>
            </a:pPr>
            <a:r>
              <a:rPr lang="en-US" altLang="en-US" sz="2400" dirty="0" smtClean="0">
                <a:latin typeface="Garamond" panose="02020404030301010803" pitchFamily="18" charset="0"/>
                <a:cs typeface="Times New Roman" panose="02020603050405020304" pitchFamily="18" charset="0"/>
              </a:rPr>
              <a:t>Any </a:t>
            </a:r>
            <a:r>
              <a:rPr lang="en-US" altLang="en-US" sz="2400" dirty="0">
                <a:latin typeface="Garamond" panose="02020404030301010803" pitchFamily="18" charset="0"/>
                <a:cs typeface="Times New Roman" panose="02020603050405020304" pitchFamily="18" charset="0"/>
              </a:rPr>
              <a:t>one can start a certificate authority</a:t>
            </a:r>
          </a:p>
          <a:p>
            <a:pPr marL="1100138" lvl="1" indent="-533400">
              <a:lnSpc>
                <a:spcPct val="90000"/>
              </a:lnSpc>
            </a:pPr>
            <a:r>
              <a:rPr lang="en-US" altLang="en-US" sz="2400" dirty="0">
                <a:latin typeface="Garamond" panose="02020404030301010803" pitchFamily="18" charset="0"/>
                <a:cs typeface="Times New Roman" panose="02020603050405020304" pitchFamily="18" charset="0"/>
              </a:rPr>
              <a:t>Name recognition is key to some one recognizing a certificate authority</a:t>
            </a:r>
          </a:p>
          <a:p>
            <a:pPr marL="1100138" lvl="1" indent="-533400">
              <a:lnSpc>
                <a:spcPct val="90000"/>
              </a:lnSpc>
            </a:pPr>
            <a:r>
              <a:rPr lang="en-US" altLang="en-US" sz="2400" dirty="0">
                <a:latin typeface="Garamond" panose="02020404030301010803" pitchFamily="18" charset="0"/>
                <a:cs typeface="Times New Roman" panose="02020603050405020304" pitchFamily="18" charset="0"/>
              </a:rPr>
              <a:t>Verisign is industry standard certificate authority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64259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AutoShape 5"/>
          <p:cNvSpPr>
            <a:spLocks noChangeArrowheads="1"/>
          </p:cNvSpPr>
          <p:nvPr/>
        </p:nvSpPr>
        <p:spPr bwMode="auto">
          <a:xfrm>
            <a:off x="4151143" y="1942684"/>
            <a:ext cx="990600" cy="609600"/>
          </a:xfrm>
          <a:prstGeom prst="foldedCorner">
            <a:avLst>
              <a:gd name="adj" fmla="val 12500"/>
            </a:avLst>
          </a:prstGeom>
          <a:noFill/>
          <a:ln w="63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en-US" sz="1100" dirty="0">
                <a:solidFill>
                  <a:srgbClr val="FF0000"/>
                </a:solidFill>
              </a:rPr>
              <a:t>Identity </a:t>
            </a:r>
          </a:p>
          <a:p>
            <a:pPr algn="ctr"/>
            <a:r>
              <a:rPr lang="en-US" altLang="en-US" sz="1100" dirty="0">
                <a:solidFill>
                  <a:srgbClr val="FF0000"/>
                </a:solidFill>
              </a:rPr>
              <a:t>Information</a:t>
            </a:r>
          </a:p>
        </p:txBody>
      </p:sp>
      <p:graphicFrame>
        <p:nvGraphicFramePr>
          <p:cNvPr id="16" name="Object 1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67980879"/>
              </p:ext>
            </p:extLst>
          </p:nvPr>
        </p:nvGraphicFramePr>
        <p:xfrm>
          <a:off x="5979943" y="4141372"/>
          <a:ext cx="441325" cy="6207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02" name="Clip" r:id="rId3" imgW="1395360" imgH="2658600" progId="MS_ClipArt_Gallery.2">
                  <p:embed/>
                </p:oleObj>
              </mc:Choice>
              <mc:Fallback>
                <p:oleObj name="Clip" r:id="rId3" imgW="1395360" imgH="2658600" progId="MS_ClipArt_Gallery.2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grayscl/>
                        <a:biLevel thresh="50000"/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979943" y="4141372"/>
                        <a:ext cx="441325" cy="6207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7" name="Rectangle 15"/>
          <p:cNvSpPr>
            <a:spLocks noChangeArrowheads="1"/>
          </p:cNvSpPr>
          <p:nvPr/>
        </p:nvSpPr>
        <p:spPr bwMode="auto">
          <a:xfrm>
            <a:off x="5217943" y="4435676"/>
            <a:ext cx="1066800" cy="596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en-US" sz="1100" dirty="0">
                <a:solidFill>
                  <a:srgbClr val="FF0000"/>
                </a:solidFill>
              </a:rPr>
              <a:t>Certificate Authority’s Private Key</a:t>
            </a:r>
          </a:p>
        </p:txBody>
      </p:sp>
      <p:graphicFrame>
        <p:nvGraphicFramePr>
          <p:cNvPr id="18" name="Object 1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97374469"/>
              </p:ext>
            </p:extLst>
          </p:nvPr>
        </p:nvGraphicFramePr>
        <p:xfrm>
          <a:off x="4852818" y="2922172"/>
          <a:ext cx="441325" cy="6207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03" name="Clip" r:id="rId5" imgW="1395360" imgH="2658600" progId="MS_ClipArt_Gallery.2">
                  <p:embed/>
                </p:oleObj>
              </mc:Choice>
              <mc:Fallback>
                <p:oleObj name="Clip" r:id="rId5" imgW="1395360" imgH="2658600" progId="MS_ClipArt_Gallery.2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grayscl/>
                        <a:biLevel thresh="50000"/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852818" y="2922172"/>
                        <a:ext cx="441325" cy="6207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9" name="Rectangle 18"/>
          <p:cNvSpPr>
            <a:spLocks noChangeArrowheads="1"/>
          </p:cNvSpPr>
          <p:nvPr/>
        </p:nvSpPr>
        <p:spPr bwMode="auto">
          <a:xfrm>
            <a:off x="3922543" y="3064076"/>
            <a:ext cx="1066800" cy="5127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en-US" sz="1100" dirty="0">
                <a:solidFill>
                  <a:srgbClr val="FF0000"/>
                </a:solidFill>
              </a:rPr>
              <a:t>Sender’s</a:t>
            </a:r>
          </a:p>
          <a:p>
            <a:pPr algn="ctr">
              <a:spcBef>
                <a:spcPct val="50000"/>
              </a:spcBef>
            </a:pPr>
            <a:r>
              <a:rPr lang="en-US" altLang="en-US" sz="1100" dirty="0">
                <a:solidFill>
                  <a:srgbClr val="FF0000"/>
                </a:solidFill>
              </a:rPr>
              <a:t>Public Key</a:t>
            </a:r>
          </a:p>
        </p:txBody>
      </p:sp>
      <p:sp>
        <p:nvSpPr>
          <p:cNvPr id="20" name="AutoShape 25"/>
          <p:cNvSpPr>
            <a:spLocks noChangeArrowheads="1"/>
          </p:cNvSpPr>
          <p:nvPr/>
        </p:nvSpPr>
        <p:spPr bwMode="auto">
          <a:xfrm>
            <a:off x="5762456" y="2704684"/>
            <a:ext cx="903287" cy="914400"/>
          </a:xfrm>
          <a:prstGeom prst="cube">
            <a:avLst>
              <a:gd name="adj" fmla="val 15181"/>
            </a:avLst>
          </a:prstGeom>
          <a:noFill/>
          <a:ln w="635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en-US" sz="1100" dirty="0">
                <a:solidFill>
                  <a:srgbClr val="FF0000"/>
                </a:solidFill>
              </a:rPr>
              <a:t>Signature</a:t>
            </a:r>
          </a:p>
          <a:p>
            <a:pPr algn="ctr"/>
            <a:r>
              <a:rPr lang="en-US" altLang="en-US" sz="1100" dirty="0">
                <a:solidFill>
                  <a:srgbClr val="FF0000"/>
                </a:solidFill>
              </a:rPr>
              <a:t>Algorithm</a:t>
            </a:r>
          </a:p>
          <a:p>
            <a:pPr algn="ctr"/>
            <a:endParaRPr lang="en-US" altLang="en-US" sz="1100" dirty="0">
              <a:solidFill>
                <a:schemeClr val="accent2"/>
              </a:solidFill>
            </a:endParaRPr>
          </a:p>
        </p:txBody>
      </p:sp>
      <p:sp>
        <p:nvSpPr>
          <p:cNvPr id="21" name="AutoShape 36"/>
          <p:cNvSpPr>
            <a:spLocks noChangeArrowheads="1"/>
          </p:cNvSpPr>
          <p:nvPr/>
        </p:nvSpPr>
        <p:spPr bwMode="auto">
          <a:xfrm>
            <a:off x="7351543" y="2857084"/>
            <a:ext cx="990600" cy="609600"/>
          </a:xfrm>
          <a:prstGeom prst="foldedCorner">
            <a:avLst>
              <a:gd name="adj" fmla="val 12500"/>
            </a:avLst>
          </a:prstGeom>
          <a:noFill/>
          <a:ln w="63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en-US" sz="1100" dirty="0">
                <a:solidFill>
                  <a:srgbClr val="FF0000"/>
                </a:solidFill>
              </a:rPr>
              <a:t>Certificate</a:t>
            </a:r>
          </a:p>
        </p:txBody>
      </p:sp>
      <p:sp>
        <p:nvSpPr>
          <p:cNvPr id="22" name="Line 37"/>
          <p:cNvSpPr>
            <a:spLocks noChangeShapeType="1"/>
          </p:cNvSpPr>
          <p:nvPr/>
        </p:nvSpPr>
        <p:spPr bwMode="auto">
          <a:xfrm>
            <a:off x="5141743" y="2247484"/>
            <a:ext cx="1066800" cy="0"/>
          </a:xfrm>
          <a:prstGeom prst="line">
            <a:avLst/>
          </a:prstGeom>
          <a:noFill/>
          <a:ln w="63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3" name="Line 38"/>
          <p:cNvSpPr>
            <a:spLocks noChangeShapeType="1"/>
          </p:cNvSpPr>
          <p:nvPr/>
        </p:nvSpPr>
        <p:spPr bwMode="auto">
          <a:xfrm>
            <a:off x="6208543" y="2247484"/>
            <a:ext cx="0" cy="457200"/>
          </a:xfrm>
          <a:prstGeom prst="line">
            <a:avLst/>
          </a:prstGeom>
          <a:noFill/>
          <a:ln w="63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4" name="Line 39"/>
          <p:cNvSpPr>
            <a:spLocks noChangeShapeType="1"/>
          </p:cNvSpPr>
          <p:nvPr/>
        </p:nvSpPr>
        <p:spPr bwMode="auto">
          <a:xfrm>
            <a:off x="5370343" y="3161884"/>
            <a:ext cx="381000" cy="0"/>
          </a:xfrm>
          <a:prstGeom prst="line">
            <a:avLst/>
          </a:prstGeom>
          <a:noFill/>
          <a:ln w="63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5" name="Line 40"/>
          <p:cNvSpPr>
            <a:spLocks noChangeShapeType="1"/>
          </p:cNvSpPr>
          <p:nvPr/>
        </p:nvSpPr>
        <p:spPr bwMode="auto">
          <a:xfrm flipV="1">
            <a:off x="6208543" y="3619084"/>
            <a:ext cx="0" cy="457200"/>
          </a:xfrm>
          <a:prstGeom prst="line">
            <a:avLst/>
          </a:prstGeom>
          <a:noFill/>
          <a:ln w="63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6" name="Line 41"/>
          <p:cNvSpPr>
            <a:spLocks noChangeShapeType="1"/>
          </p:cNvSpPr>
          <p:nvPr/>
        </p:nvSpPr>
        <p:spPr bwMode="auto">
          <a:xfrm>
            <a:off x="6665743" y="3161884"/>
            <a:ext cx="685800" cy="0"/>
          </a:xfrm>
          <a:prstGeom prst="line">
            <a:avLst/>
          </a:prstGeom>
          <a:noFill/>
          <a:ln w="63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27266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8000" dirty="0" smtClean="0"/>
              <a:t>Q &amp; A</a:t>
            </a:r>
          </a:p>
          <a:p>
            <a:pPr marL="0" indent="0" algn="ctr">
              <a:buNone/>
            </a:pPr>
            <a:r>
              <a:rPr lang="en-US" sz="8000"/>
              <a:t>?</a:t>
            </a:r>
            <a:endParaRPr lang="en-US" sz="8000" dirty="0"/>
          </a:p>
        </p:txBody>
      </p:sp>
    </p:spTree>
    <p:extLst>
      <p:ext uri="{BB962C8B-B14F-4D97-AF65-F5344CB8AC3E}">
        <p14:creationId xmlns:p14="http://schemas.microsoft.com/office/powerpoint/2010/main" val="174704476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273552" lvl="7" indent="0">
              <a:buNone/>
            </a:pPr>
            <a:endParaRPr lang="en-US" dirty="0" smtClean="0"/>
          </a:p>
          <a:p>
            <a:pPr marL="3273552" lvl="7" indent="0">
              <a:buNone/>
            </a:pPr>
            <a:endParaRPr lang="en-US" dirty="0"/>
          </a:p>
          <a:p>
            <a:pPr marL="3273552" lvl="7" indent="0">
              <a:buNone/>
            </a:pPr>
            <a:endParaRPr lang="en-US" dirty="0" smtClean="0"/>
          </a:p>
          <a:p>
            <a:pPr marL="3273552" lvl="7" indent="0">
              <a:buNone/>
            </a:pPr>
            <a:r>
              <a:rPr lang="en-US" sz="5400" dirty="0" smtClean="0">
                <a:solidFill>
                  <a:srgbClr val="FF0000"/>
                </a:solidFill>
              </a:rPr>
              <a:t>THANK YOU !</a:t>
            </a:r>
            <a:endParaRPr lang="en-US" sz="5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012899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References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10660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Crop">
  <a:themeElements>
    <a:clrScheme name="Crop">
      <a:dk1>
        <a:sysClr val="windowText" lastClr="000000"/>
      </a:dk1>
      <a:lt1>
        <a:sysClr val="window" lastClr="FFFFFF"/>
      </a:lt1>
      <a:dk2>
        <a:srgbClr val="191B0E"/>
      </a:dk2>
      <a:lt2>
        <a:srgbClr val="EFEDE3"/>
      </a:lt2>
      <a:accent1>
        <a:srgbClr val="8C8D86"/>
      </a:accent1>
      <a:accent2>
        <a:srgbClr val="E6C069"/>
      </a:accent2>
      <a:accent3>
        <a:srgbClr val="897B61"/>
      </a:accent3>
      <a:accent4>
        <a:srgbClr val="8DAB8E"/>
      </a:accent4>
      <a:accent5>
        <a:srgbClr val="77A2BB"/>
      </a:accent5>
      <a:accent6>
        <a:srgbClr val="E28394"/>
      </a:accent6>
      <a:hlink>
        <a:srgbClr val="77A2BB"/>
      </a:hlink>
      <a:folHlink>
        <a:srgbClr val="957A99"/>
      </a:folHlink>
    </a:clrScheme>
    <a:fontScheme name="Crop">
      <a:majorFont>
        <a:latin typeface="Franklin Gothic Book" panose="020B0503020102020204"/>
        <a:ea typeface=""/>
        <a:cs typeface=""/>
        <a:font script="Jpan" typeface="メイリオ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Franklin Gothic Book" panose="020B0503020102020204"/>
        <a:ea typeface=""/>
        <a:cs typeface=""/>
        <a:font script="Jpan" typeface="メイリオ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Crop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in">
          <a:solidFill>
            <a:schemeClr val="phClr"/>
          </a:solidFill>
          <a:prstDash val="solid"/>
        </a:ln>
        <a:ln w="34925" cap="flat" cmpd="sng" algn="in">
          <a:solidFill>
            <a:schemeClr val="phClr"/>
          </a:solidFill>
          <a:prstDash val="solid"/>
        </a:ln>
        <a:ln w="19050" cap="flat" cmpd="sng" algn="in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rop" id="{EC9488ED-E761-4D60-9AC4-764D1FE2C171}" vid="{CE19780C-D67D-4C13-9DE9-A52BC3BA51B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TM10001105[[fn=Crop]]</Template>
  <TotalTime>461</TotalTime>
  <Words>1274</Words>
  <Application>Microsoft Office PowerPoint</Application>
  <PresentationFormat>Widescreen</PresentationFormat>
  <Paragraphs>208</Paragraphs>
  <Slides>30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30</vt:i4>
      </vt:variant>
    </vt:vector>
  </HeadingPairs>
  <TitlesOfParts>
    <vt:vector size="39" baseType="lpstr">
      <vt:lpstr>Arial</vt:lpstr>
      <vt:lpstr>Arial-BoldMT</vt:lpstr>
      <vt:lpstr>Franklin Gothic Book</vt:lpstr>
      <vt:lpstr>Garamond</vt:lpstr>
      <vt:lpstr>Garmond </vt:lpstr>
      <vt:lpstr>Times New Roman</vt:lpstr>
      <vt:lpstr>Crop</vt:lpstr>
      <vt:lpstr>Photo Editor Photo</vt:lpstr>
      <vt:lpstr>Clip</vt:lpstr>
      <vt:lpstr>Basics of Cryptography</vt:lpstr>
      <vt:lpstr>Outline</vt:lpstr>
      <vt:lpstr>Introduction to Cryptography Needs and Requirements</vt:lpstr>
      <vt:lpstr>Introduction to Cryptography Basics</vt:lpstr>
      <vt:lpstr>Introduction to Cryptography Terminology</vt:lpstr>
      <vt:lpstr>Encryption and Decryption</vt:lpstr>
      <vt:lpstr>Cryptography: Algorithms and Keys</vt:lpstr>
      <vt:lpstr>Key Based Encryption/Decryption</vt:lpstr>
      <vt:lpstr>Secret Key Cryptography</vt:lpstr>
      <vt:lpstr>Secrete Key Cryptography</vt:lpstr>
      <vt:lpstr>Private Key Cryptosystem (Symmetric)</vt:lpstr>
      <vt:lpstr>Symmetric Key - Issues</vt:lpstr>
      <vt:lpstr>Secrete Key Assurances</vt:lpstr>
      <vt:lpstr>Example: non-repudiation</vt:lpstr>
      <vt:lpstr>Public Key Cryptography</vt:lpstr>
      <vt:lpstr>Public Key Cryptographic Algorithms</vt:lpstr>
      <vt:lpstr>General Strategy</vt:lpstr>
      <vt:lpstr>Simplified Math Tricks</vt:lpstr>
      <vt:lpstr>Hybrid Cryptosystems</vt:lpstr>
      <vt:lpstr>Authentication  Basics </vt:lpstr>
      <vt:lpstr>Message Digest </vt:lpstr>
      <vt:lpstr>Digital Signatures</vt:lpstr>
      <vt:lpstr>Digital Signatures: Symmetric Key</vt:lpstr>
      <vt:lpstr>Digital Signatures - Public Key</vt:lpstr>
      <vt:lpstr>Digital Signature Process</vt:lpstr>
      <vt:lpstr>Authentication  Digital Cerftificates (PKI) </vt:lpstr>
      <vt:lpstr>PowerPoint Presentation</vt:lpstr>
      <vt:lpstr>PowerPoint Presentation</vt:lpstr>
      <vt:lpstr>PowerPoint Presentation</vt:lpstr>
      <vt:lpstr>References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Cryptography &amp; Digital Signature</dc:title>
  <dc:creator>CDAC</dc:creator>
  <cp:lastModifiedBy>CDAC</cp:lastModifiedBy>
  <cp:revision>41</cp:revision>
  <dcterms:created xsi:type="dcterms:W3CDTF">2016-12-16T05:12:55Z</dcterms:created>
  <dcterms:modified xsi:type="dcterms:W3CDTF">2016-12-19T10:41:34Z</dcterms:modified>
</cp:coreProperties>
</file>